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4" r:id="rId26"/>
    <p:sldId id="279" r:id="rId27"/>
    <p:sldId id="280" r:id="rId28"/>
    <p:sldId id="281" r:id="rId29"/>
    <p:sldId id="282" r:id="rId30"/>
    <p:sldId id="911" r:id="rId31"/>
    <p:sldId id="912" r:id="rId32"/>
    <p:sldId id="913" r:id="rId33"/>
    <p:sldId id="278" r:id="rId34"/>
    <p:sldId id="9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4"/>
            <p14:sldId id="279"/>
            <p14:sldId id="280"/>
            <p14:sldId id="281"/>
            <p14:sldId id="282"/>
            <p14:sldId id="911"/>
            <p14:sldId id="912"/>
            <p14:sldId id="913"/>
            <p14:sldId id="278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94954" autoAdjust="0"/>
  </p:normalViewPr>
  <p:slideViewPr>
    <p:cSldViewPr snapToGrid="0">
      <p:cViewPr varScale="1">
        <p:scale>
          <a:sx n="118" d="100"/>
          <a:sy n="118" d="100"/>
        </p:scale>
        <p:origin x="84" y="90"/>
      </p:cViewPr>
      <p:guideLst>
        <p:guide orient="horz" pos="3952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Algorithms: Model-based; Model-free (Value-based, Policy-based)</a:t>
            </a:r>
          </a:p>
          <a:p>
            <a:r>
              <a:rPr lang="en-US" dirty="0"/>
              <a:t>https://towardsdatascience.com/a-brief-introduction-to-unsupervised-learning-20db46445283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www.youtube.com/watch?v=qWfzIYCvBq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9EE90CA-606B-6D13-F4CE-CF6FCCA31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L2 Introduction to Machine Learning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B3152D2-FBDF-E6B7-E748-115ACB9A9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Zonghua Gu, Umeå University</a:t>
            </a:r>
          </a:p>
          <a:p>
            <a:r>
              <a:rPr lang="en-US" dirty="0"/>
              <a:t>Nov. 2023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2A26D12-AFD1-8063-F919-6600264D7177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F985-F789-273F-EF43-14F276F1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# Layers and Their Sizes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756F9-6686-CE65-9C59-F732B99D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illustrating adding more hidden neurons increases model capacity and reduces training error</a:t>
            </a:r>
          </a:p>
          <a:p>
            <a:r>
              <a:rPr lang="en-US" dirty="0"/>
              <a:t>But too many layers and neurons may lead to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6A6F0-EA09-8AE8-6B17-0F568CC2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CFB0231-8E15-4E23-C419-9EC90CEB27D9}"/>
              </a:ext>
            </a:extLst>
          </p:cNvPr>
          <p:cNvSpPr/>
          <p:nvPr/>
        </p:nvSpPr>
        <p:spPr>
          <a:xfrm>
            <a:off x="1734875" y="3491178"/>
            <a:ext cx="8722249" cy="309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3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4AD9-05AF-43C5-1FD5-1216F093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2833-7C60-BF90-6120-14EBDC26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Cross-Entropy Loss, Log Loss, Focal Loss, Exponential Loss, Hinge Loss…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MSE (Mean Squared Error)/L2 Loss/Quadratic Loss, MAE (Mean Absolute Error)/L1 Loss, Huber Loss, Log </a:t>
            </a:r>
            <a:r>
              <a:rPr lang="en-US" dirty="0" err="1"/>
              <a:t>Cosh</a:t>
            </a:r>
            <a:r>
              <a:rPr lang="en-US" dirty="0"/>
              <a:t> Loss, Quantile Loss…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BAB-B127-883A-D663-40C1426F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B9CF-A4D1-ED7F-4227-A7E5A518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NN defining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as the mapping from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 vector of logits,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set of params (weights and biases)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correct label for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does not include the last SoftMax layer that outputs the prediction scores)</a:t>
                </a:r>
              </a:p>
              <a:p>
                <a:r>
                  <a:rPr lang="en-US" dirty="0"/>
                  <a:t>e.g., a 3-layer NN consisting of 2 layers with </a:t>
                </a:r>
                <a:r>
                  <a:rPr lang="en-US" dirty="0" err="1"/>
                  <a:t>ReLU</a:t>
                </a:r>
                <a:r>
                  <a:rPr lang="en-US" dirty="0"/>
                  <a:t> activation functions and a last linear layer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D143B-E786-9591-C526-21F13A045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1" t="-2230" r="-14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4FDB-F9FF-1D14-7839-40CCCDA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3D78-1702-BB74-3C64-E19B9B1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Loss for Multi-Class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0" dirty="0"/>
                  <a:t>The SoftMax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computes a vector of predicted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that sum to 1.0, from </a:t>
                </a:r>
                <a:r>
                  <a:rPr lang="en-US" b="0" dirty="0"/>
                  <a:t>a vector of logits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in the last hidden layer (the penultimate layer),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classes: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loss function is defined as the negative log likelihood of the predicted probability corresponding to the correct label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amounts to maximizing the logit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corresponding to the correct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F8B77-1E1C-6AD0-B469-1245FA6E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654855" cy="5194738"/>
              </a:xfrm>
              <a:blipFill>
                <a:blip r:embed="rId2"/>
                <a:stretch>
                  <a:fillRect l="-1185" t="-2465" r="-23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213C8-6CC1-4D2F-E71A-36C281C9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03BA5-1A90-2C72-7A6C-2FCA590F23C7}"/>
              </a:ext>
            </a:extLst>
          </p:cNvPr>
          <p:cNvSpPr/>
          <p:nvPr/>
        </p:nvSpPr>
        <p:spPr bwMode="auto">
          <a:xfrm>
            <a:off x="45023" y="39874"/>
            <a:ext cx="1344722" cy="36151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Important</a:t>
            </a:r>
            <a:endParaRPr kumimoji="0" lang="en-SE" sz="20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0233-C435-248C-EE63-3F901FE4D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92" y="1946717"/>
            <a:ext cx="5763611" cy="3238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2930BB-B650-F506-BBC3-9FB5BB4FD28C}"/>
              </a:ext>
            </a:extLst>
          </p:cNvPr>
          <p:cNvSpPr/>
          <p:nvPr/>
        </p:nvSpPr>
        <p:spPr>
          <a:xfrm>
            <a:off x="6681509" y="5184743"/>
            <a:ext cx="5240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Aurélien</a:t>
            </a:r>
            <a:r>
              <a:rPr lang="en-US" sz="1050" dirty="0"/>
              <a:t> </a:t>
            </a:r>
            <a:r>
              <a:rPr lang="en-US" sz="1050" dirty="0" err="1"/>
              <a:t>Géron</a:t>
            </a:r>
            <a:r>
              <a:rPr lang="en-US" sz="1050" dirty="0"/>
              <a:t> A Short Introduction to Entropy, Cross-Entropy and KL-Divergence (YouTube)</a:t>
            </a:r>
          </a:p>
        </p:txBody>
      </p:sp>
    </p:spTree>
    <p:extLst>
      <p:ext uri="{BB962C8B-B14F-4D97-AF65-F5344CB8AC3E}">
        <p14:creationId xmlns:p14="http://schemas.microsoft.com/office/powerpoint/2010/main" val="189211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4894-66C6-3AB7-EE7C-697031EE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CE Loss Example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a NN for 3-class classification. Fig shows the last linear layer and the SoftMax layer </a:t>
                </a:r>
              </a:p>
              <a:p>
                <a:r>
                  <a:rPr lang="en-US" dirty="0"/>
                  <a:t>The last linear layer computes the vector of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2.85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.86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.28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input image to the 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intermediate input to the last layer)</a:t>
                </a:r>
              </a:p>
              <a:p>
                <a:r>
                  <a:rPr lang="en-US" dirty="0"/>
                  <a:t>The SoftMax layer computes the vector of predicted probabilities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.016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.631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.353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and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.353</m:t>
                        </m:r>
                      </m:e>
                    </m:func>
                  </m:oMath>
                </a14:m>
                <a:r>
                  <a:rPr lang="en-US" dirty="0"/>
                  <a:t>, assuming correct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sz="2500" dirty="0"/>
                  <a:t>Logits: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.058,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2.36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1.32</m:t>
                        </m:r>
                      </m:e>
                    </m:d>
                  </m:oMath>
                </a14:m>
                <a:endParaRPr lang="en-US" sz="2500" b="0" i="1" dirty="0"/>
              </a:p>
              <a:p>
                <a:pPr lvl="1"/>
                <a:r>
                  <a:rPr lang="en-US" sz="2500" b="0" dirty="0"/>
                  <a:t>Normalize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US" sz="25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2.85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.86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.28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=3.738</m:t>
                    </m:r>
                  </m:oMath>
                </a14:m>
                <a:r>
                  <a:rPr lang="en-US" sz="2500" b="0" dirty="0"/>
                  <a:t> to get </a:t>
                </a:r>
                <a:r>
                  <a:rPr lang="en-US" sz="2500" dirty="0">
                    <a:ea typeface="+mn-ea"/>
                    <a:cs typeface="+mn-cs"/>
                  </a:rPr>
                  <a:t>SoftMax scores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.058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2.36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1.32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3.738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.016, .631, .353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500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F9E2B-9890-F0C0-6914-A8418FCEB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3306125"/>
              </a:xfrm>
              <a:blipFill>
                <a:blip r:embed="rId2"/>
                <a:stretch>
                  <a:fillRect l="-612" t="-38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B391-ED57-888E-5C58-F02746BD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2AEC8-DB93-3A78-9AB7-3547E767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57" y="4065847"/>
            <a:ext cx="3949616" cy="20805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A82B6-4A2A-0CC1-B2E1-B3F1F2F5611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 bwMode="auto">
          <a:xfrm flipV="1">
            <a:off x="5787420" y="5106122"/>
            <a:ext cx="525737" cy="1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F753DE-0C18-269C-6F47-A6A46EF9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41" y="3828642"/>
            <a:ext cx="4081079" cy="25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DB6E4-B95B-27FA-1566-C5869852CC1A}"/>
              </a:ext>
            </a:extLst>
          </p:cNvPr>
          <p:cNvSpPr txBox="1"/>
          <p:nvPr/>
        </p:nvSpPr>
        <p:spPr>
          <a:xfrm>
            <a:off x="2816268" y="6384971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Linear Layer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01C81-59E7-A3BB-ED93-BFA0805087A2}"/>
              </a:ext>
            </a:extLst>
          </p:cNvPr>
          <p:cNvSpPr txBox="1"/>
          <p:nvPr/>
        </p:nvSpPr>
        <p:spPr>
          <a:xfrm>
            <a:off x="7643101" y="6383603"/>
            <a:ext cx="18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SoftMax Layer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C43D49-0687-3F12-092B-FFBCC09B9170}"/>
              </a:ext>
            </a:extLst>
          </p:cNvPr>
          <p:cNvSpPr/>
          <p:nvPr/>
        </p:nvSpPr>
        <p:spPr bwMode="auto">
          <a:xfrm>
            <a:off x="8879965" y="5444490"/>
            <a:ext cx="563336" cy="54700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18A05-FCE2-D2FC-E03C-29C581D50283}"/>
              </a:ext>
            </a:extLst>
          </p:cNvPr>
          <p:cNvSpPr txBox="1"/>
          <p:nvPr/>
        </p:nvSpPr>
        <p:spPr>
          <a:xfrm>
            <a:off x="9437742" y="5484172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label</a:t>
            </a:r>
            <a:endParaRPr lang="en-S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ABEF-8F35-E6B7-380F-D3A08309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Image Classification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357B-1FC2-260A-8F8C-AE0D6526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stages: feature extraction from input, and classification based on extracted features</a:t>
            </a:r>
          </a:p>
          <a:p>
            <a:r>
              <a:rPr lang="en-US" dirty="0"/>
              <a:t>Classifier returns output as a list of probabilities with size equal to the number of classes, but it may also return the top-1 or top-5 results with highest probability ranking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40164-798A-6565-9931-619BA744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12539-DAAE-E646-94C0-FA11839730B0}"/>
              </a:ext>
            </a:extLst>
          </p:cNvPr>
          <p:cNvSpPr/>
          <p:nvPr/>
        </p:nvSpPr>
        <p:spPr bwMode="auto">
          <a:xfrm>
            <a:off x="4153600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Feature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Extraction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78FDB8-D984-2A54-43E8-02CEAA3BB35F}"/>
              </a:ext>
            </a:extLst>
          </p:cNvPr>
          <p:cNvSpPr/>
          <p:nvPr/>
        </p:nvSpPr>
        <p:spPr bwMode="auto">
          <a:xfrm>
            <a:off x="6242307" y="4809491"/>
            <a:ext cx="1584176" cy="81091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Classifier</a:t>
            </a:r>
            <a:endParaRPr kumimoji="0" lang="en-S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/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=.03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=.01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=.85</m:t>
                      </m:r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=.02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823508-CFF2-E6D2-5059-FF8BD750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09" y="4037551"/>
                <a:ext cx="1195327" cy="2554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493AF27-39CF-EE81-EBA3-5A2C012C5049}"/>
              </a:ext>
            </a:extLst>
          </p:cNvPr>
          <p:cNvSpPr/>
          <p:nvPr/>
        </p:nvSpPr>
        <p:spPr bwMode="auto">
          <a:xfrm>
            <a:off x="9513402" y="4172186"/>
            <a:ext cx="259433" cy="2298179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B810C-41AC-4BA0-DE0A-384399E7AFAE}"/>
              </a:ext>
            </a:extLst>
          </p:cNvPr>
          <p:cNvSpPr txBox="1"/>
          <p:nvPr/>
        </p:nvSpPr>
        <p:spPr>
          <a:xfrm>
            <a:off x="9711823" y="499810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  <a:p>
            <a:r>
              <a:rPr lang="en-US" dirty="0"/>
              <a:t>to 1.0</a:t>
            </a:r>
            <a:endParaRPr lang="en-S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98E1AD-AEAD-2FD0-064A-81757F7DB785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3641843" y="5214949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53F9B2-C93C-09B0-23A0-313F367DBCE7}"/>
              </a:ext>
            </a:extLst>
          </p:cNvPr>
          <p:cNvCxnSpPr/>
          <p:nvPr/>
        </p:nvCxnSpPr>
        <p:spPr bwMode="auto">
          <a:xfrm flipV="1">
            <a:off x="5737776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8AD523-46A9-9DA7-8C06-DC341265DFA3}"/>
              </a:ext>
            </a:extLst>
          </p:cNvPr>
          <p:cNvCxnSpPr/>
          <p:nvPr/>
        </p:nvCxnSpPr>
        <p:spPr bwMode="auto">
          <a:xfrm flipV="1">
            <a:off x="7826483" y="5223603"/>
            <a:ext cx="511757" cy="2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4">
            <a:extLst>
              <a:ext uri="{FF2B5EF4-FFF2-40B4-BE49-F238E27FC236}">
                <a16:creationId xmlns:a16="http://schemas.microsoft.com/office/drawing/2014/main" id="{CACF0A50-1D2C-00B2-0C1F-2E9FDD7D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39" y="4482175"/>
            <a:ext cx="1508652" cy="1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C05EE518-6B76-F834-97F3-F3253C287FB2}"/>
              </a:ext>
            </a:extLst>
          </p:cNvPr>
          <p:cNvSpPr/>
          <p:nvPr/>
        </p:nvSpPr>
        <p:spPr bwMode="auto">
          <a:xfrm rot="5400000">
            <a:off x="4798486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0A494BF-BC0E-ED4B-BA6A-9D073B589619}"/>
              </a:ext>
            </a:extLst>
          </p:cNvPr>
          <p:cNvSpPr/>
          <p:nvPr/>
        </p:nvSpPr>
        <p:spPr bwMode="auto">
          <a:xfrm rot="5400000">
            <a:off x="6905088" y="5095229"/>
            <a:ext cx="294404" cy="158417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952DFD-A9C7-3B2E-AE7C-85A4033F0309}"/>
              </a:ext>
            </a:extLst>
          </p:cNvPr>
          <p:cNvSpPr txBox="1"/>
          <p:nvPr/>
        </p:nvSpPr>
        <p:spPr>
          <a:xfrm>
            <a:off x="3720197" y="6002648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CNN</a:t>
            </a:r>
          </a:p>
          <a:p>
            <a:pPr algn="ctr"/>
            <a:r>
              <a:rPr lang="en-US" sz="2000" dirty="0"/>
              <a:t>(or classic CV algo)</a:t>
            </a:r>
            <a:endParaRPr lang="en-SE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29F55-3F12-4DB5-2B64-C37F50F758A0}"/>
              </a:ext>
            </a:extLst>
          </p:cNvPr>
          <p:cNvSpPr txBox="1"/>
          <p:nvPr/>
        </p:nvSpPr>
        <p:spPr>
          <a:xfrm>
            <a:off x="6524148" y="6034519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SoftMax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8982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B941-F3C1-CB3F-7633-D331A976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Metrics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F0C09-18AA-4C1B-CBCE-39A84B9A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8266739" cy="51947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relevant class is considered “positive” in a binary classifier</a:t>
            </a:r>
          </a:p>
          <a:p>
            <a:r>
              <a:rPr lang="en-US" dirty="0"/>
              <a:t>e.g., for a medical test that aims to diagnose people with a certain disease. “Positive” denotes sick (has disease), and “negative” denotes healthy (no disease)</a:t>
            </a:r>
          </a:p>
          <a:p>
            <a:pPr lvl="1"/>
            <a:r>
              <a:rPr lang="en-US" dirty="0"/>
              <a:t>TP: a sick person is diagnosed as sick</a:t>
            </a:r>
          </a:p>
          <a:p>
            <a:pPr lvl="1"/>
            <a:r>
              <a:rPr lang="en-US" dirty="0"/>
              <a:t>TN: a healthy person is diagnosed as healthy</a:t>
            </a:r>
            <a:endParaRPr lang="en-SE" dirty="0"/>
          </a:p>
          <a:p>
            <a:pPr lvl="1"/>
            <a:r>
              <a:rPr lang="en-US" dirty="0"/>
              <a:t>FP: a healthy person is misdiagnosed as sick</a:t>
            </a:r>
            <a:endParaRPr lang="en-SE" dirty="0"/>
          </a:p>
          <a:p>
            <a:pPr lvl="1"/>
            <a:r>
              <a:rPr lang="en-US" dirty="0"/>
              <a:t>FN: a sick person is misdiagnosed as healthy</a:t>
            </a:r>
          </a:p>
          <a:p>
            <a:r>
              <a:rPr lang="en-US" dirty="0"/>
              <a:t>Never Forget Again! // Precision vs Recall with a Clear Example of Precision and Recall by Kimberly </a:t>
            </a:r>
            <a:r>
              <a:rPr lang="en-US" dirty="0" err="1"/>
              <a:t>Fessel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https://www.youtube.com/watch?v=qWfzIYCvBqo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471F-A72A-9278-9D2D-FBBDC948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C3108A19-A38E-4EF9-5E2B-6EBA0B20768F}"/>
              </a:ext>
            </a:extLst>
          </p:cNvPr>
          <p:cNvSpPr/>
          <p:nvPr/>
        </p:nvSpPr>
        <p:spPr>
          <a:xfrm>
            <a:off x="8758471" y="1041545"/>
            <a:ext cx="3183448" cy="575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41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F1F4-E244-C970-B43B-02455692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1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=.125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When the classifier predicts positive, it is correct 12.5% of the time</a:t>
                </a:r>
              </a:p>
              <a:p>
                <a:r>
                  <a:rPr lang="en-US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≈.333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positive cases, the classier correctly classifies 33.3% of them as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Recall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Precision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Recall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.333∗.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.333+.125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=.182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7+90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≈.072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Among all the negative cases, the classier misclassifies 7.2% of them as positive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1+90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1+90+7+2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=.91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classier makes the correct prediction 91% percent of the time</a:t>
                </a:r>
              </a:p>
              <a:p>
                <a:r>
                  <a:rPr lang="en-US" dirty="0"/>
                  <a:t>Positive correlation between TPR vs. FPR</a:t>
                </a:r>
              </a:p>
              <a:p>
                <a:r>
                  <a:rPr lang="en-US" dirty="0"/>
                  <a:t>In general, negative correlation between precision vs. recall (but not strictly monotonic)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3A10B-EA8C-4AA8-B891-D0828308A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94283"/>
              </a:xfrm>
              <a:blipFill>
                <a:blip r:embed="rId2"/>
                <a:stretch>
                  <a:fillRect l="-501" t="-1527" b="-183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787A0-7A05-84A8-C0A0-39A7EBB5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EDD8B5C-D1BA-E26B-E89F-95781B44D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924"/>
              </p:ext>
            </p:extLst>
          </p:nvPr>
        </p:nvGraphicFramePr>
        <p:xfrm>
          <a:off x="3085556" y="5160724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(FN)=2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(TP)=1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(FP)=7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1134F-A36B-8C73-AA2E-54ECD1AE79EA}"/>
              </a:ext>
            </a:extLst>
          </p:cNvPr>
          <p:cNvSpPr txBox="1"/>
          <p:nvPr/>
        </p:nvSpPr>
        <p:spPr>
          <a:xfrm>
            <a:off x="3636828" y="6610439"/>
            <a:ext cx="5094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https://medium.com/swlh/recall-precision-f1-roc-auc-and-everything-542aedf322b9</a:t>
            </a:r>
          </a:p>
        </p:txBody>
      </p:sp>
    </p:spTree>
    <p:extLst>
      <p:ext uri="{BB962C8B-B14F-4D97-AF65-F5344CB8AC3E}">
        <p14:creationId xmlns:p14="http://schemas.microsoft.com/office/powerpoint/2010/main" val="27938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5AEE-A9AC-C64E-C8D1-78B46FC7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Confusion Matrix 2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kern="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0+0</m:t>
                        </m:r>
                      </m:den>
                    </m:f>
                  </m:oMath>
                </a14:m>
                <a:r>
                  <a:rPr lang="en-US" kern="0" dirty="0"/>
                  <a:t> (ill-defined)</a:t>
                </a:r>
              </a:p>
              <a:p>
                <a:pPr lvl="1"/>
                <a:r>
                  <a:rPr lang="en-US" kern="0" dirty="0"/>
                  <a:t> When the classifier predicts positive, it is correct ?% of the time (since it never predicts positive, the question is ill-defined)</a:t>
                </a:r>
              </a:p>
              <a:p>
                <a:r>
                  <a:rPr lang="en-US" kern="0" dirty="0"/>
                  <a:t>Recall (TPR)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positive cases, the classier correctly classifies 0% of them as positive</a:t>
                </a:r>
              </a:p>
              <a:p>
                <a:r>
                  <a:rPr lang="en-US" kern="0" dirty="0"/>
                  <a:t>False Positive Rate (FPR)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den>
                    </m:f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dirty="0"/>
                  <a:t>Among all the negative cases, the classier misclassifies 0% of them as positive</a:t>
                </a:r>
              </a:p>
              <a:p>
                <a:r>
                  <a:rPr lang="en-US" kern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i="1" ker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</m:t>
                        </m:r>
                      </m:num>
                      <m:den>
                        <m:r>
                          <a:rPr lang="en-US" i="1" kern="0">
                            <a:latin typeface="Cambria Math" panose="02040503050406030204" pitchFamily="18" charset="0"/>
                          </a:rPr>
                          <m:t>0+97+0+</m:t>
                        </m:r>
                        <m:r>
                          <a:rPr lang="en-US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kern="0" smtClean="0">
                        <a:latin typeface="Cambria Math" panose="02040503050406030204" pitchFamily="18" charset="0"/>
                      </a:rPr>
                      <m:t>=.97</m:t>
                    </m:r>
                  </m:oMath>
                </a14:m>
                <a:endParaRPr lang="en-US" kern="0" dirty="0"/>
              </a:p>
              <a:p>
                <a:pPr lvl="1"/>
                <a:r>
                  <a:rPr lang="en-US" kern="0" dirty="0"/>
                  <a:t>The classier makes the correct prediction 97% percent of the time</a:t>
                </a:r>
              </a:p>
              <a:p>
                <a:r>
                  <a:rPr lang="en-US" kern="0" dirty="0"/>
                  <a:t>A </a:t>
                </a:r>
                <a:r>
                  <a:rPr lang="en-US" dirty="0"/>
                  <a:t>medical test that never makes any positive diagnoses is very accurate for a rare disease (diagnose everyone to be healthy), but not very useful</a:t>
                </a:r>
                <a:endParaRPr lang="en-US" kern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1EAFA-7984-C7E4-1A8C-7E7451059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10949153" cy="3960839"/>
              </a:xfrm>
              <a:blipFill>
                <a:blip r:embed="rId2"/>
                <a:stretch>
                  <a:fillRect l="-612" t="-2000" r="-1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0905-58DB-5F7D-68D7-D2A4516B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94544E0-02A0-57D1-05D7-AADCD0512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9470"/>
              </p:ext>
            </p:extLst>
          </p:nvPr>
        </p:nvGraphicFramePr>
        <p:xfrm>
          <a:off x="3208289" y="5198432"/>
          <a:ext cx="602088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877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50471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2080431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2090109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Negative (FN)=3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 Negative (TN)=97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 Positive (TP)=0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 Positive (FP)=0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B4F7-B7D8-49F5-189C-623B5132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and AUC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Binary classification is typically based on a decision threshold parameter. Moving the decision threshold will cause FPR and TPR to move in the same direction</a:t>
                </a:r>
              </a:p>
              <a:p>
                <a:pPr lvl="1"/>
                <a:r>
                  <a:rPr lang="en-US" dirty="0"/>
                  <a:t>Lower threshold for positive prediction leads to higher FPR and higher TPR, and vice versa</a:t>
                </a:r>
              </a:p>
              <a:p>
                <a:r>
                  <a:rPr lang="en-US" dirty="0"/>
                  <a:t>Receiver Operating Characteristic (ROC) Curve plots FPR (x-axis) vs. TPR (y-axis); Area Under the Curve (AUC) is the area under ROC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Fig shows an example with 4 points (FPR, TPR) highlighted: (0,0), (.2, .6), (.6, .8), (.6,1.0)</a:t>
                </a:r>
                <a:endParaRPr lang="en-SE" dirty="0"/>
              </a:p>
              <a:p>
                <a:pPr lvl="1"/>
                <a:r>
                  <a:rPr lang="en-US" dirty="0"/>
                  <a:t>The ideal ROC curve: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worst ROC curve;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r>
                  <a:rPr lang="en-US" dirty="0"/>
                  <a:t> (dotted line)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0F3EA-52D5-4517-0EB2-5CE9DC633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186158" cy="5422644"/>
              </a:xfrm>
              <a:blipFill>
                <a:blip r:embed="rId2"/>
                <a:stretch>
                  <a:fillRect l="-1379" t="-2584" r="-206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A541-9332-425E-44AE-2182B74A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639CCF-5C59-EB4A-2843-B125FB956E06}"/>
              </a:ext>
            </a:extLst>
          </p:cNvPr>
          <p:cNvGrpSpPr/>
          <p:nvPr/>
        </p:nvGrpSpPr>
        <p:grpSpPr>
          <a:xfrm>
            <a:off x="8386296" y="4479269"/>
            <a:ext cx="3387779" cy="2399065"/>
            <a:chOff x="966562" y="1185912"/>
            <a:chExt cx="7025260" cy="526894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F2CE0C2-2E86-3862-36BC-FAC2BBC02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62" y="1185912"/>
              <a:ext cx="7025260" cy="526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7B981-C3AB-58A0-04F6-84EACA8385F2}"/>
                </a:ext>
              </a:extLst>
            </p:cNvPr>
            <p:cNvSpPr/>
            <p:nvPr/>
          </p:nvSpPr>
          <p:spPr bwMode="auto">
            <a:xfrm>
              <a:off x="1763688" y="5672088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F38A14-B4A5-BAEA-64AC-2D00683EC553}"/>
                </a:ext>
              </a:extLst>
            </p:cNvPr>
            <p:cNvSpPr/>
            <p:nvPr/>
          </p:nvSpPr>
          <p:spPr bwMode="auto">
            <a:xfrm>
              <a:off x="2818408" y="3305471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2B1550-C6B8-3F08-F057-0D0521B425E7}"/>
                </a:ext>
              </a:extLst>
            </p:cNvPr>
            <p:cNvSpPr/>
            <p:nvPr/>
          </p:nvSpPr>
          <p:spPr bwMode="auto">
            <a:xfrm>
              <a:off x="4958258" y="2502227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31DE85-FA4D-132A-8CC9-62B666AC6DE5}"/>
                </a:ext>
              </a:extLst>
            </p:cNvPr>
            <p:cNvSpPr/>
            <p:nvPr/>
          </p:nvSpPr>
          <p:spPr bwMode="auto">
            <a:xfrm>
              <a:off x="4958258" y="1727660"/>
              <a:ext cx="288032" cy="29150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238DC3-A181-E266-C07A-BE3806523A8D}"/>
              </a:ext>
            </a:extLst>
          </p:cNvPr>
          <p:cNvSpPr/>
          <p:nvPr/>
        </p:nvSpPr>
        <p:spPr bwMode="auto">
          <a:xfrm>
            <a:off x="7088437" y="1659704"/>
            <a:ext cx="3833315" cy="2326822"/>
          </a:xfrm>
          <a:custGeom>
            <a:avLst/>
            <a:gdLst>
              <a:gd name="connsiteX0" fmla="*/ 0 w 5429250"/>
              <a:gd name="connsiteY0" fmla="*/ 2318657 h 2326822"/>
              <a:gd name="connsiteX1" fmla="*/ 1714500 w 5429250"/>
              <a:gd name="connsiteY1" fmla="*/ 1706336 h 2326822"/>
              <a:gd name="connsiteX2" fmla="*/ 2726871 w 5429250"/>
              <a:gd name="connsiteY2" fmla="*/ 0 h 2326822"/>
              <a:gd name="connsiteX3" fmla="*/ 3714750 w 5429250"/>
              <a:gd name="connsiteY3" fmla="*/ 1706336 h 2326822"/>
              <a:gd name="connsiteX4" fmla="*/ 5429250 w 5429250"/>
              <a:gd name="connsiteY4" fmla="*/ 2326822 h 23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9250" h="2326822">
                <a:moveTo>
                  <a:pt x="0" y="2318657"/>
                </a:moveTo>
                <a:cubicBezTo>
                  <a:pt x="630011" y="2205718"/>
                  <a:pt x="1260022" y="2092779"/>
                  <a:pt x="1714500" y="1706336"/>
                </a:cubicBezTo>
                <a:cubicBezTo>
                  <a:pt x="2168979" y="1319893"/>
                  <a:pt x="2393496" y="0"/>
                  <a:pt x="2726871" y="0"/>
                </a:cubicBezTo>
                <a:cubicBezTo>
                  <a:pt x="3060246" y="0"/>
                  <a:pt x="3264354" y="1318532"/>
                  <a:pt x="3714750" y="1706336"/>
                </a:cubicBezTo>
                <a:cubicBezTo>
                  <a:pt x="4165147" y="2094140"/>
                  <a:pt x="4797198" y="2210481"/>
                  <a:pt x="5429250" y="232682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E6C15A-55E6-FDE9-0C3C-1A96249EEB83}"/>
              </a:ext>
            </a:extLst>
          </p:cNvPr>
          <p:cNvSpPr/>
          <p:nvPr/>
        </p:nvSpPr>
        <p:spPr bwMode="auto">
          <a:xfrm>
            <a:off x="9607304" y="1203611"/>
            <a:ext cx="1654204" cy="2806100"/>
          </a:xfrm>
          <a:custGeom>
            <a:avLst/>
            <a:gdLst>
              <a:gd name="connsiteX0" fmla="*/ 0 w 2841172"/>
              <a:gd name="connsiteY0" fmla="*/ 2351332 h 2351332"/>
              <a:gd name="connsiteX1" fmla="*/ 1069522 w 2841172"/>
              <a:gd name="connsiteY1" fmla="*/ 1624710 h 2351332"/>
              <a:gd name="connsiteX2" fmla="*/ 1445079 w 2841172"/>
              <a:gd name="connsiteY2" fmla="*/ 17 h 2351332"/>
              <a:gd name="connsiteX3" fmla="*/ 1869622 w 2841172"/>
              <a:gd name="connsiteY3" fmla="*/ 1657367 h 2351332"/>
              <a:gd name="connsiteX4" fmla="*/ 2841172 w 2841172"/>
              <a:gd name="connsiteY4" fmla="*/ 2351332 h 235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172" h="2351332">
                <a:moveTo>
                  <a:pt x="0" y="2351332"/>
                </a:moveTo>
                <a:cubicBezTo>
                  <a:pt x="414338" y="2183964"/>
                  <a:pt x="828676" y="2016596"/>
                  <a:pt x="1069522" y="1624710"/>
                </a:cubicBezTo>
                <a:cubicBezTo>
                  <a:pt x="1310368" y="1232824"/>
                  <a:pt x="1311729" y="-5426"/>
                  <a:pt x="1445079" y="17"/>
                </a:cubicBezTo>
                <a:cubicBezTo>
                  <a:pt x="1578429" y="5460"/>
                  <a:pt x="1636940" y="1265481"/>
                  <a:pt x="1869622" y="1657367"/>
                </a:cubicBezTo>
                <a:cubicBezTo>
                  <a:pt x="2102304" y="2049253"/>
                  <a:pt x="2471738" y="2200292"/>
                  <a:pt x="2841172" y="2351332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E2C14C-3451-DD02-B9AC-654A95B62CA4}"/>
              </a:ext>
            </a:extLst>
          </p:cNvPr>
          <p:cNvCxnSpPr>
            <a:cxnSpLocks/>
          </p:cNvCxnSpPr>
          <p:nvPr/>
        </p:nvCxnSpPr>
        <p:spPr bwMode="auto">
          <a:xfrm>
            <a:off x="6949639" y="4001175"/>
            <a:ext cx="472937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9500A3-32A3-A2B9-14FE-2DEA061E8E44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10047898" y="2225334"/>
            <a:ext cx="53700" cy="23576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B83B11-02E3-CC1B-4C00-A3035A428762}"/>
              </a:ext>
            </a:extLst>
          </p:cNvPr>
          <p:cNvCxnSpPr/>
          <p:nvPr/>
        </p:nvCxnSpPr>
        <p:spPr bwMode="auto">
          <a:xfrm>
            <a:off x="10097160" y="4318739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AA4206-DF82-D9F6-8EC1-8DAC93C701D2}"/>
              </a:ext>
            </a:extLst>
          </p:cNvPr>
          <p:cNvSpPr txBox="1"/>
          <p:nvPr/>
        </p:nvSpPr>
        <p:spPr>
          <a:xfrm>
            <a:off x="10381140" y="4286269"/>
            <a:ext cx="16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positive</a:t>
            </a:r>
            <a:endParaRPr lang="en-S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A080C1-3652-7AA7-3131-D9DB49CE7046}"/>
              </a:ext>
            </a:extLst>
          </p:cNvPr>
          <p:cNvSpPr txBox="1"/>
          <p:nvPr/>
        </p:nvSpPr>
        <p:spPr>
          <a:xfrm>
            <a:off x="8400349" y="4286269"/>
            <a:ext cx="16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 negative</a:t>
            </a:r>
            <a:endParaRPr lang="en-SE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363D9A-ABB1-E7BF-20CC-AF31F23E1068}"/>
              </a:ext>
            </a:extLst>
          </p:cNvPr>
          <p:cNvCxnSpPr/>
          <p:nvPr/>
        </p:nvCxnSpPr>
        <p:spPr bwMode="auto">
          <a:xfrm>
            <a:off x="8988178" y="4318926"/>
            <a:ext cx="111714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3182A7-2360-E43C-002F-3BBABCD5D2DD}"/>
              </a:ext>
            </a:extLst>
          </p:cNvPr>
          <p:cNvCxnSpPr>
            <a:cxnSpLocks/>
          </p:cNvCxnSpPr>
          <p:nvPr/>
        </p:nvCxnSpPr>
        <p:spPr bwMode="auto">
          <a:xfrm>
            <a:off x="10092941" y="4166698"/>
            <a:ext cx="0" cy="30569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F22D5F-067D-31FE-7A76-6C7A2F980EC8}"/>
              </a:ext>
            </a:extLst>
          </p:cNvPr>
          <p:cNvSpPr txBox="1"/>
          <p:nvPr/>
        </p:nvSpPr>
        <p:spPr>
          <a:xfrm>
            <a:off x="9534776" y="1640559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Decision </a:t>
            </a:r>
          </a:p>
          <a:p>
            <a:r>
              <a:rPr lang="en-US" sz="1600" dirty="0"/>
              <a:t>thresh.</a:t>
            </a:r>
            <a:endParaRPr lang="en-S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6356D-CA68-ECAD-096F-9DF1FBAA701F}"/>
              </a:ext>
            </a:extLst>
          </p:cNvPr>
          <p:cNvSpPr txBox="1"/>
          <p:nvPr/>
        </p:nvSpPr>
        <p:spPr>
          <a:xfrm>
            <a:off x="10616805" y="2373012"/>
            <a:ext cx="1483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positive data items</a:t>
            </a:r>
            <a:endParaRPr lang="en-SE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6ED45-5076-FDCF-AA0E-ED0FDA8510E8}"/>
              </a:ext>
            </a:extLst>
          </p:cNvPr>
          <p:cNvSpPr txBox="1"/>
          <p:nvPr/>
        </p:nvSpPr>
        <p:spPr>
          <a:xfrm>
            <a:off x="7157875" y="2373012"/>
            <a:ext cx="1483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Distribution of negative data items</a:t>
            </a:r>
            <a:endParaRPr lang="en-SE" sz="1600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C766EF4-A233-F78D-FD51-BB99EE3F919A}"/>
              </a:ext>
            </a:extLst>
          </p:cNvPr>
          <p:cNvSpPr/>
          <p:nvPr/>
        </p:nvSpPr>
        <p:spPr bwMode="auto">
          <a:xfrm>
            <a:off x="10092941" y="3716082"/>
            <a:ext cx="793018" cy="273487"/>
          </a:xfrm>
          <a:prstGeom prst="rtTriangl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5BDAFD8-6380-AB12-3A74-2100427342FC}"/>
              </a:ext>
            </a:extLst>
          </p:cNvPr>
          <p:cNvSpPr/>
          <p:nvPr/>
        </p:nvSpPr>
        <p:spPr bwMode="auto">
          <a:xfrm flipH="1">
            <a:off x="9645899" y="3499826"/>
            <a:ext cx="438962" cy="498300"/>
          </a:xfrm>
          <a:prstGeom prst="rtTriangle">
            <a:avLst/>
          </a:prstGeom>
          <a:solidFill>
            <a:srgbClr val="99663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6C2A8-460E-37F6-6178-F1C927F6A397}"/>
              </a:ext>
            </a:extLst>
          </p:cNvPr>
          <p:cNvSpPr txBox="1"/>
          <p:nvPr/>
        </p:nvSpPr>
        <p:spPr>
          <a:xfrm>
            <a:off x="10085092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FP</a:t>
            </a:r>
            <a:endParaRPr lang="en-SE" sz="16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414AF-6A48-B3F8-C641-6238039BBE9B}"/>
              </a:ext>
            </a:extLst>
          </p:cNvPr>
          <p:cNvSpPr txBox="1"/>
          <p:nvPr/>
        </p:nvSpPr>
        <p:spPr>
          <a:xfrm>
            <a:off x="9689671" y="3936108"/>
            <a:ext cx="53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96633"/>
                </a:solidFill>
              </a:rPr>
              <a:t>FN</a:t>
            </a:r>
            <a:endParaRPr lang="en-SE" sz="1600" dirty="0">
              <a:solidFill>
                <a:srgbClr val="99663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015CAF-1A5F-818E-F682-DFE3A0F5C88E}"/>
              </a:ext>
            </a:extLst>
          </p:cNvPr>
          <p:cNvSpPr txBox="1"/>
          <p:nvPr/>
        </p:nvSpPr>
        <p:spPr>
          <a:xfrm>
            <a:off x="8670641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</a:t>
            </a:r>
            <a:endParaRPr lang="en-SE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A1405D-7611-8901-8B14-1CA04676FD34}"/>
              </a:ext>
            </a:extLst>
          </p:cNvPr>
          <p:cNvSpPr txBox="1"/>
          <p:nvPr/>
        </p:nvSpPr>
        <p:spPr>
          <a:xfrm>
            <a:off x="10283047" y="3022297"/>
            <a:ext cx="46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</a:t>
            </a:r>
            <a:endParaRPr lang="en-S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E7493-776B-70BA-44AD-F16226E52F38}"/>
              </a:ext>
            </a:extLst>
          </p:cNvPr>
          <p:cNvSpPr txBox="1"/>
          <p:nvPr/>
        </p:nvSpPr>
        <p:spPr>
          <a:xfrm>
            <a:off x="11127275" y="395149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Feature</a:t>
            </a:r>
            <a:endParaRPr lang="en-SE" sz="1400" dirty="0"/>
          </a:p>
        </p:txBody>
      </p:sp>
    </p:spTree>
    <p:extLst>
      <p:ext uri="{BB962C8B-B14F-4D97-AF65-F5344CB8AC3E}">
        <p14:creationId xmlns:p14="http://schemas.microsoft.com/office/powerpoint/2010/main" val="4626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3E94-F2EE-A0C2-E887-A4EFD1F7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866-728E-5E2B-D535-5F078A26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7606862" cy="54464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Supervised Learning:	</a:t>
            </a:r>
          </a:p>
          <a:p>
            <a:pPr lvl="1"/>
            <a:r>
              <a:rPr lang="en-US" dirty="0"/>
              <a:t>The system is presented with example inputs and their desired outputs, given by a “teacher”, and the goal is to learn a general rule that maps inputs to outputs</a:t>
            </a:r>
          </a:p>
          <a:p>
            <a:pPr lvl="2"/>
            <a:r>
              <a:rPr lang="en-US" altLang="zh-CN" dirty="0"/>
              <a:t>Classification (cat or dog?)</a:t>
            </a:r>
          </a:p>
          <a:p>
            <a:pPr lvl="2"/>
            <a:r>
              <a:rPr lang="en-US" altLang="zh-CN" dirty="0"/>
              <a:t>Regression (housing price next year?)</a:t>
            </a:r>
          </a:p>
          <a:p>
            <a:r>
              <a:rPr lang="en-US" dirty="0"/>
              <a:t>Unsupervised Learning:</a:t>
            </a:r>
          </a:p>
          <a:p>
            <a:pPr lvl="1"/>
            <a:r>
              <a:rPr lang="en-US" dirty="0"/>
              <a:t>No labels are given to the learning algorithm, leaving it on its own to find structure in its input. Unsupervised learning can be a goal in itself (discovering hidden patterns in data) or a means towards an end (feature learning)</a:t>
            </a:r>
          </a:p>
          <a:p>
            <a:r>
              <a:rPr lang="en-US" dirty="0"/>
              <a:t>Reinforcement Learning:</a:t>
            </a:r>
          </a:p>
          <a:p>
            <a:pPr lvl="1"/>
            <a:r>
              <a:rPr lang="en-US" dirty="0"/>
              <a:t>An agent interacts with a dynamic environment in which it must perform a certain goal. The agent is provided feedback in terms of rewards and it tries to learn an optimal policy that maximizes its cumulative rewards.</a:t>
            </a:r>
          </a:p>
          <a:p>
            <a:pPr lvl="1"/>
            <a:r>
              <a:rPr lang="en-US" altLang="zh-CN" dirty="0"/>
              <a:t>Applications: Game playing (AlphaGo); Robotics; </a:t>
            </a:r>
            <a:r>
              <a:rPr lang="en-US" dirty="0"/>
              <a:t>AD…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D913-51DC-950C-BDAB-03A04928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2F515-5DFA-1C54-B260-48E72F7D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17" y="5376754"/>
            <a:ext cx="3503134" cy="13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F110E-A64D-76C2-DB22-46A41474C113}"/>
              </a:ext>
            </a:extLst>
          </p:cNvPr>
          <p:cNvSpPr txBox="1"/>
          <p:nvPr/>
        </p:nvSpPr>
        <p:spPr>
          <a:xfrm>
            <a:off x="8601170" y="5241584"/>
            <a:ext cx="1676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Reinforcement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932B0-71D6-46BE-A1F1-C56797A2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843" y="1208536"/>
            <a:ext cx="1897837" cy="203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680A9-75AF-6E6C-DE4C-A6CC573A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849" y="3241037"/>
            <a:ext cx="1886247" cy="2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081E-D277-EC0A-4AA7-CA97D9C8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Confusion Matrix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A0D38-B507-F5D6-BE23-3B9A36DE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 is a special case of multi-class classification: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7842A-CDEB-72E7-5313-7F0F9A26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908E382-C792-AE04-E960-D6DDA2125C30}"/>
              </a:ext>
            </a:extLst>
          </p:cNvPr>
          <p:cNvSpPr/>
          <p:nvPr/>
        </p:nvSpPr>
        <p:spPr>
          <a:xfrm>
            <a:off x="1827049" y="2959639"/>
            <a:ext cx="3275990" cy="137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131AB1-037C-D630-4FE2-D714FFD734E3}"/>
              </a:ext>
            </a:extLst>
          </p:cNvPr>
          <p:cNvSpPr/>
          <p:nvPr/>
        </p:nvSpPr>
        <p:spPr>
          <a:xfrm>
            <a:off x="3583468" y="2959626"/>
            <a:ext cx="1304290" cy="625475"/>
          </a:xfrm>
          <a:custGeom>
            <a:avLst/>
            <a:gdLst/>
            <a:ahLst/>
            <a:cxnLst/>
            <a:rect l="l" t="t" r="r" b="b"/>
            <a:pathLst>
              <a:path w="1304289" h="625475">
                <a:moveTo>
                  <a:pt x="0" y="0"/>
                </a:moveTo>
                <a:lnTo>
                  <a:pt x="1304097" y="0"/>
                </a:lnTo>
                <a:lnTo>
                  <a:pt x="1304097" y="625198"/>
                </a:lnTo>
                <a:lnTo>
                  <a:pt x="0" y="6251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6B97AFE-0B8A-7363-5CFD-8CE2EA5F3DAA}"/>
              </a:ext>
            </a:extLst>
          </p:cNvPr>
          <p:cNvSpPr/>
          <p:nvPr/>
        </p:nvSpPr>
        <p:spPr>
          <a:xfrm>
            <a:off x="3364644" y="3684175"/>
            <a:ext cx="1705610" cy="727075"/>
          </a:xfrm>
          <a:custGeom>
            <a:avLst/>
            <a:gdLst/>
            <a:ahLst/>
            <a:cxnLst/>
            <a:rect l="l" t="t" r="r" b="b"/>
            <a:pathLst>
              <a:path w="1705610" h="727075">
                <a:moveTo>
                  <a:pt x="0" y="0"/>
                </a:moveTo>
                <a:lnTo>
                  <a:pt x="1705196" y="0"/>
                </a:lnTo>
                <a:lnTo>
                  <a:pt x="1705196" y="726598"/>
                </a:lnTo>
                <a:lnTo>
                  <a:pt x="0" y="7265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A107247-D4DE-A223-9CFB-E234957D0BCA}"/>
              </a:ext>
            </a:extLst>
          </p:cNvPr>
          <p:cNvSpPr/>
          <p:nvPr/>
        </p:nvSpPr>
        <p:spPr>
          <a:xfrm>
            <a:off x="3388469" y="3684175"/>
            <a:ext cx="1629410" cy="678180"/>
          </a:xfrm>
          <a:custGeom>
            <a:avLst/>
            <a:gdLst/>
            <a:ahLst/>
            <a:cxnLst/>
            <a:rect l="l" t="t" r="r" b="b"/>
            <a:pathLst>
              <a:path w="1629410" h="678180">
                <a:moveTo>
                  <a:pt x="0" y="0"/>
                </a:moveTo>
                <a:lnTo>
                  <a:pt x="1628996" y="0"/>
                </a:lnTo>
                <a:lnTo>
                  <a:pt x="1628996" y="677698"/>
                </a:lnTo>
                <a:lnTo>
                  <a:pt x="0" y="677698"/>
                </a:lnTo>
                <a:lnTo>
                  <a:pt x="0" y="0"/>
                </a:lnTo>
                <a:close/>
              </a:path>
            </a:pathLst>
          </a:custGeom>
          <a:ln w="359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BC78641-769F-666F-7419-BF20B680283D}"/>
              </a:ext>
            </a:extLst>
          </p:cNvPr>
          <p:cNvSpPr/>
          <p:nvPr/>
        </p:nvSpPr>
        <p:spPr>
          <a:xfrm>
            <a:off x="5681414" y="3179226"/>
            <a:ext cx="1111250" cy="998855"/>
          </a:xfrm>
          <a:custGeom>
            <a:avLst/>
            <a:gdLst/>
            <a:ahLst/>
            <a:cxnLst/>
            <a:rect l="l" t="t" r="r" b="b"/>
            <a:pathLst>
              <a:path w="1111250" h="998855">
                <a:moveTo>
                  <a:pt x="0" y="249599"/>
                </a:moveTo>
                <a:lnTo>
                  <a:pt x="611998" y="249599"/>
                </a:lnTo>
                <a:lnTo>
                  <a:pt x="611998" y="0"/>
                </a:lnTo>
                <a:lnTo>
                  <a:pt x="1111197" y="499198"/>
                </a:lnTo>
                <a:lnTo>
                  <a:pt x="611998" y="998397"/>
                </a:lnTo>
                <a:lnTo>
                  <a:pt x="611998" y="748798"/>
                </a:lnTo>
                <a:lnTo>
                  <a:pt x="0" y="748798"/>
                </a:lnTo>
                <a:lnTo>
                  <a:pt x="0" y="24959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3550CDF-F86E-0DC2-495A-025F1852F458}"/>
              </a:ext>
            </a:extLst>
          </p:cNvPr>
          <p:cNvSpPr txBox="1"/>
          <p:nvPr/>
        </p:nvSpPr>
        <p:spPr>
          <a:xfrm>
            <a:off x="5847667" y="3566536"/>
            <a:ext cx="5295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Binary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12AAF9E-D58C-97C8-509C-0C5B9B5BDF22}"/>
              </a:ext>
            </a:extLst>
          </p:cNvPr>
          <p:cNvSpPr/>
          <p:nvPr/>
        </p:nvSpPr>
        <p:spPr>
          <a:xfrm>
            <a:off x="7038586" y="3302821"/>
            <a:ext cx="3275993" cy="75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C8F4C734-279A-9D97-DE0E-E7B1B9A0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09782"/>
              </p:ext>
            </p:extLst>
          </p:nvPr>
        </p:nvGraphicFramePr>
        <p:xfrm>
          <a:off x="7393016" y="5078164"/>
          <a:ext cx="2567132" cy="1254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592806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67414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</a:t>
                      </a:r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TP</a:t>
                      </a: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FP</a:t>
                      </a: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877F7701-4A2F-5461-7928-8EC0F17C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11605"/>
              </p:ext>
            </p:extLst>
          </p:nvPr>
        </p:nvGraphicFramePr>
        <p:xfrm>
          <a:off x="2378752" y="4855305"/>
          <a:ext cx="3139574" cy="1568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3836207244"/>
                    </a:ext>
                  </a:extLst>
                </a:gridCol>
                <a:gridCol w="602525">
                  <a:extLst>
                    <a:ext uri="{9D8B030D-6E8A-4147-A177-3AD203B41FA5}">
                      <a16:colId xmlns:a16="http://schemas.microsoft.com/office/drawing/2014/main" val="369609835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01530944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1197477679"/>
                    </a:ext>
                  </a:extLst>
                </a:gridCol>
                <a:gridCol w="617683">
                  <a:extLst>
                    <a:ext uri="{9D8B030D-6E8A-4147-A177-3AD203B41FA5}">
                      <a16:colId xmlns:a16="http://schemas.microsoft.com/office/drawing/2014/main" val="3727246430"/>
                    </a:ext>
                  </a:extLst>
                </a:gridCol>
              </a:tblGrid>
              <a:tr h="313702">
                <a:tc rowSpan="2" gridSpan="2"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Ground Truth</a:t>
                      </a:r>
                      <a:endParaRPr lang="en-S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56600"/>
                  </a:ext>
                </a:extLst>
              </a:tr>
              <a:tr h="313702">
                <a:tc gridSpan="2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88013"/>
                  </a:ext>
                </a:extLst>
              </a:tr>
              <a:tr h="31370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Pred.</a:t>
                      </a:r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Cls3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SE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6465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Cls2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290"/>
                  </a:ext>
                </a:extLst>
              </a:tr>
              <a:tr h="313702">
                <a:tc vMerge="1">
                  <a:txBody>
                    <a:bodyPr/>
                    <a:lstStyle/>
                    <a:p>
                      <a:pPr algn="ctr"/>
                      <a:endParaRPr lang="en-S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Cls1</a:t>
                      </a:r>
                      <a:endParaRPr lang="en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400" dirty="0"/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82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1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2119-134A-69F2-7B9E-ECD6B9B2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Training Neural Networks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D09B-E467-6A5E-22F5-57F4BFF9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E9408-4BE2-13A4-1981-7D6946E6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2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0644-96F5-BEA3-08ED-283A794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Gradient at One Neuron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AA51-2ADD-2262-1BED-09D2BBDEC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1C59C-804A-506C-50BA-3D5669B6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C05FEB2-FECC-1299-0D5C-D5EC1BD8922E}"/>
              </a:ext>
            </a:extLst>
          </p:cNvPr>
          <p:cNvSpPr/>
          <p:nvPr/>
        </p:nvSpPr>
        <p:spPr>
          <a:xfrm>
            <a:off x="5060303" y="1888284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91EC7F9-28CD-2582-7CB9-E346C40E9305}"/>
              </a:ext>
            </a:extLst>
          </p:cNvPr>
          <p:cNvSpPr/>
          <p:nvPr/>
        </p:nvSpPr>
        <p:spPr>
          <a:xfrm>
            <a:off x="2786283" y="4406279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DF270BF-C610-3A14-610D-5B2F649E1524}"/>
              </a:ext>
            </a:extLst>
          </p:cNvPr>
          <p:cNvSpPr/>
          <p:nvPr/>
        </p:nvSpPr>
        <p:spPr>
          <a:xfrm>
            <a:off x="5077829" y="4376453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42B9A40-9557-5118-1B95-67E68A6C02BA}"/>
              </a:ext>
            </a:extLst>
          </p:cNvPr>
          <p:cNvSpPr/>
          <p:nvPr/>
        </p:nvSpPr>
        <p:spPr>
          <a:xfrm>
            <a:off x="3073533" y="1864309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BFE0694-84E9-D862-9C5B-2C3A350017EA}"/>
              </a:ext>
            </a:extLst>
          </p:cNvPr>
          <p:cNvSpPr/>
          <p:nvPr/>
        </p:nvSpPr>
        <p:spPr>
          <a:xfrm>
            <a:off x="5150228" y="2724202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286B3E1-10C1-4D0C-136B-5C54241E513C}"/>
              </a:ext>
            </a:extLst>
          </p:cNvPr>
          <p:cNvSpPr/>
          <p:nvPr/>
        </p:nvSpPr>
        <p:spPr>
          <a:xfrm>
            <a:off x="8554996" y="3635630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F90885A-6146-1D9E-97A9-68A5311E2807}"/>
              </a:ext>
            </a:extLst>
          </p:cNvPr>
          <p:cNvSpPr/>
          <p:nvPr/>
        </p:nvSpPr>
        <p:spPr>
          <a:xfrm>
            <a:off x="10714992" y="360416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F9A6B2E-A160-FED7-9BF1-6D93CF67E7C8}"/>
              </a:ext>
            </a:extLst>
          </p:cNvPr>
          <p:cNvSpPr/>
          <p:nvPr/>
        </p:nvSpPr>
        <p:spPr>
          <a:xfrm>
            <a:off x="3464619" y="1626634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D5119E3-1991-9A35-1C1E-A579546F5880}"/>
              </a:ext>
            </a:extLst>
          </p:cNvPr>
          <p:cNvSpPr/>
          <p:nvPr/>
        </p:nvSpPr>
        <p:spPr>
          <a:xfrm>
            <a:off x="3455094" y="1617109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04BB35-5CBD-8E93-0019-D31673A487D6}"/>
              </a:ext>
            </a:extLst>
          </p:cNvPr>
          <p:cNvSpPr/>
          <p:nvPr/>
        </p:nvSpPr>
        <p:spPr>
          <a:xfrm>
            <a:off x="3384469" y="4454553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7A48326-5CAF-44BF-4829-84BBECCE38F2}"/>
              </a:ext>
            </a:extLst>
          </p:cNvPr>
          <p:cNvSpPr/>
          <p:nvPr/>
        </p:nvSpPr>
        <p:spPr>
          <a:xfrm>
            <a:off x="3374944" y="4445028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8516FE4-381B-9799-8804-29CD1A2B80EB}"/>
              </a:ext>
            </a:extLst>
          </p:cNvPr>
          <p:cNvSpPr/>
          <p:nvPr/>
        </p:nvSpPr>
        <p:spPr>
          <a:xfrm>
            <a:off x="9330020" y="3152231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4F7336D-8678-0D25-6B42-7902ADEBBD3A}"/>
              </a:ext>
            </a:extLst>
          </p:cNvPr>
          <p:cNvSpPr/>
          <p:nvPr/>
        </p:nvSpPr>
        <p:spPr>
          <a:xfrm>
            <a:off x="9320495" y="3142706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B1B5826-780A-ADB3-8D82-1C2501C716A1}"/>
              </a:ext>
            </a:extLst>
          </p:cNvPr>
          <p:cNvSpPr/>
          <p:nvPr/>
        </p:nvSpPr>
        <p:spPr>
          <a:xfrm>
            <a:off x="8669496" y="3827155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2AEAAF1-5A0E-33E2-716D-C5B3C5365480}"/>
              </a:ext>
            </a:extLst>
          </p:cNvPr>
          <p:cNvSpPr/>
          <p:nvPr/>
        </p:nvSpPr>
        <p:spPr>
          <a:xfrm>
            <a:off x="8583047" y="379569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A7FB21D-95E3-E7B5-8310-08BAB79D58FC}"/>
              </a:ext>
            </a:extLst>
          </p:cNvPr>
          <p:cNvSpPr txBox="1">
            <a:spLocks/>
          </p:cNvSpPr>
          <p:nvPr/>
        </p:nvSpPr>
        <p:spPr bwMode="auto">
          <a:xfrm>
            <a:off x="4279376" y="1393535"/>
            <a:ext cx="1824989" cy="4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3000" kern="0" spc="-5">
                <a:solidFill>
                  <a:srgbClr val="38751C"/>
                </a:solidFill>
              </a:rPr>
              <a:t>activations</a:t>
            </a:r>
            <a:endParaRPr lang="en-US" sz="3000" kern="0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D575514F-4D07-CE4C-FA2C-7B1FF05FCA51}"/>
              </a:ext>
            </a:extLst>
          </p:cNvPr>
          <p:cNvSpPr/>
          <p:nvPr/>
        </p:nvSpPr>
        <p:spPr>
          <a:xfrm>
            <a:off x="9249070" y="3948729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A946074F-99AA-58A1-CBE1-C4881FCA28DF}"/>
              </a:ext>
            </a:extLst>
          </p:cNvPr>
          <p:cNvSpPr/>
          <p:nvPr/>
        </p:nvSpPr>
        <p:spPr>
          <a:xfrm>
            <a:off x="9239570" y="3939204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56EDDC10-FA27-F3D1-9908-A174B5D81B68}"/>
              </a:ext>
            </a:extLst>
          </p:cNvPr>
          <p:cNvSpPr/>
          <p:nvPr/>
        </p:nvSpPr>
        <p:spPr>
          <a:xfrm>
            <a:off x="5482853" y="2683969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140D004-8BA5-FF19-100E-FF426F3FEFC9}"/>
              </a:ext>
            </a:extLst>
          </p:cNvPr>
          <p:cNvSpPr/>
          <p:nvPr/>
        </p:nvSpPr>
        <p:spPr>
          <a:xfrm>
            <a:off x="5473353" y="2674444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2915BCC5-A53B-8B66-A5AD-06159C94717F}"/>
              </a:ext>
            </a:extLst>
          </p:cNvPr>
          <p:cNvSpPr/>
          <p:nvPr/>
        </p:nvSpPr>
        <p:spPr>
          <a:xfrm>
            <a:off x="5482853" y="3886579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077A081B-DFDE-8739-E750-153E6C34D4A9}"/>
              </a:ext>
            </a:extLst>
          </p:cNvPr>
          <p:cNvSpPr/>
          <p:nvPr/>
        </p:nvSpPr>
        <p:spPr>
          <a:xfrm>
            <a:off x="5473353" y="3877042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7A10E7F2-651D-265A-DF8B-1D5D9F10AAD7}"/>
              </a:ext>
            </a:extLst>
          </p:cNvPr>
          <p:cNvSpPr txBox="1">
            <a:spLocks/>
          </p:cNvSpPr>
          <p:nvPr/>
        </p:nvSpPr>
        <p:spPr bwMode="auto">
          <a:xfrm>
            <a:off x="2849908" y="2363788"/>
            <a:ext cx="7612402" cy="311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252470" marR="2814955" algn="ctr"/>
            <a:r>
              <a:rPr lang="en-US" sz="1800" kern="0" spc="-5"/>
              <a:t>“local</a:t>
            </a:r>
            <a:r>
              <a:rPr lang="en-US" sz="1800" kern="0" spc="-35"/>
              <a:t> </a:t>
            </a:r>
            <a:r>
              <a:rPr lang="en-US" sz="1800" kern="0" spc="-5"/>
              <a:t>gradient”</a:t>
            </a:r>
            <a:endParaRPr lang="en-US" sz="1800" kern="0"/>
          </a:p>
          <a:p>
            <a:pPr marL="3252470"/>
            <a:endParaRPr lang="en-US" sz="1800" kern="0">
              <a:latin typeface="Times New Roman"/>
              <a:cs typeface="Times New Roman"/>
            </a:endParaRPr>
          </a:p>
          <a:p>
            <a:pPr marL="3252470"/>
            <a:endParaRPr lang="en-US" sz="2350" kern="0">
              <a:latin typeface="Times New Roman"/>
              <a:cs typeface="Times New Roman"/>
            </a:endParaRPr>
          </a:p>
          <a:p>
            <a:pPr marL="3252470" marR="2941320" algn="ctr"/>
            <a:r>
              <a:rPr lang="en-US" sz="4800" kern="0" spc="-5">
                <a:solidFill>
                  <a:srgbClr val="000000"/>
                </a:solidFill>
              </a:rPr>
              <a:t>f</a:t>
            </a:r>
            <a:endParaRPr lang="en-US" sz="4800" kern="0"/>
          </a:p>
          <a:p>
            <a:pPr marL="3252470">
              <a:spcBef>
                <a:spcPts val="20"/>
              </a:spcBef>
            </a:pPr>
            <a:endParaRPr lang="en-US" sz="7050" kern="0">
              <a:latin typeface="Times New Roman"/>
              <a:cs typeface="Times New Roman"/>
            </a:endParaRPr>
          </a:p>
          <a:p>
            <a:pPr marL="6031865"/>
            <a:r>
              <a:rPr lang="en-US" sz="3000" kern="0" spc="-5"/>
              <a:t>gradients</a:t>
            </a:r>
            <a:endParaRPr lang="en-US" sz="3000" kern="0" dirty="0"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C36956E0-084F-89DB-CF3A-7A23A13358AD}"/>
              </a:ext>
            </a:extLst>
          </p:cNvPr>
          <p:cNvSpPr/>
          <p:nvPr/>
        </p:nvSpPr>
        <p:spPr>
          <a:xfrm>
            <a:off x="2883633" y="2105571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672FFA6-BA83-373F-71BE-FB36BDF98745}"/>
              </a:ext>
            </a:extLst>
          </p:cNvPr>
          <p:cNvSpPr/>
          <p:nvPr/>
        </p:nvSpPr>
        <p:spPr>
          <a:xfrm>
            <a:off x="2868848" y="2135073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6A3F86CD-EF7B-A664-AB38-7906966B6B75}"/>
              </a:ext>
            </a:extLst>
          </p:cNvPr>
          <p:cNvSpPr/>
          <p:nvPr/>
        </p:nvSpPr>
        <p:spPr>
          <a:xfrm>
            <a:off x="3286618" y="4582813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F2C7FE2-D983-7CA1-4AE6-8F32815415BA}"/>
              </a:ext>
            </a:extLst>
          </p:cNvPr>
          <p:cNvSpPr/>
          <p:nvPr/>
        </p:nvSpPr>
        <p:spPr>
          <a:xfrm>
            <a:off x="3280032" y="5064752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245A4078-EF22-802A-C006-3D335A0FBE76}"/>
              </a:ext>
            </a:extLst>
          </p:cNvPr>
          <p:cNvSpPr/>
          <p:nvPr/>
        </p:nvSpPr>
        <p:spPr>
          <a:xfrm>
            <a:off x="3137480" y="2048201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7A901ED-A27F-634E-C1FE-AE4C69825FC3}"/>
              </a:ext>
            </a:extLst>
          </p:cNvPr>
          <p:cNvSpPr/>
          <p:nvPr/>
        </p:nvSpPr>
        <p:spPr>
          <a:xfrm>
            <a:off x="3058388" y="2013301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29671DB5-A8DC-01EB-56D6-814FCC1953B3}"/>
              </a:ext>
            </a:extLst>
          </p:cNvPr>
          <p:cNvSpPr/>
          <p:nvPr/>
        </p:nvSpPr>
        <p:spPr>
          <a:xfrm>
            <a:off x="2966618" y="4498628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7F32F35B-1832-5327-DA43-AC3F6C2D194A}"/>
              </a:ext>
            </a:extLst>
          </p:cNvPr>
          <p:cNvSpPr/>
          <p:nvPr/>
        </p:nvSpPr>
        <p:spPr>
          <a:xfrm>
            <a:off x="2884453" y="5213777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3033A256-4408-F8C6-A705-0A1B7A712729}"/>
              </a:ext>
            </a:extLst>
          </p:cNvPr>
          <p:cNvSpPr/>
          <p:nvPr/>
        </p:nvSpPr>
        <p:spPr>
          <a:xfrm>
            <a:off x="2084110" y="1393535"/>
            <a:ext cx="1119505" cy="1125855"/>
          </a:xfrm>
          <a:custGeom>
            <a:avLst/>
            <a:gdLst/>
            <a:ahLst/>
            <a:cxnLst/>
            <a:rect l="l" t="t" r="r" b="b"/>
            <a:pathLst>
              <a:path w="1119505" h="1125855">
                <a:moveTo>
                  <a:pt x="1118890" y="0"/>
                </a:moveTo>
                <a:lnTo>
                  <a:pt x="1098420" y="60341"/>
                </a:lnTo>
                <a:lnTo>
                  <a:pt x="1082336" y="102963"/>
                </a:lnTo>
                <a:lnTo>
                  <a:pt x="1065182" y="145047"/>
                </a:lnTo>
                <a:lnTo>
                  <a:pt x="1046974" y="186577"/>
                </a:lnTo>
                <a:lnTo>
                  <a:pt x="1027728" y="227536"/>
                </a:lnTo>
                <a:lnTo>
                  <a:pt x="1007461" y="267907"/>
                </a:lnTo>
                <a:lnTo>
                  <a:pt x="986191" y="307674"/>
                </a:lnTo>
                <a:lnTo>
                  <a:pt x="963933" y="346820"/>
                </a:lnTo>
                <a:lnTo>
                  <a:pt x="940704" y="385328"/>
                </a:lnTo>
                <a:lnTo>
                  <a:pt x="916522" y="423182"/>
                </a:lnTo>
                <a:lnTo>
                  <a:pt x="891402" y="460365"/>
                </a:lnTo>
                <a:lnTo>
                  <a:pt x="865361" y="496861"/>
                </a:lnTo>
                <a:lnTo>
                  <a:pt x="838416" y="532652"/>
                </a:lnTo>
                <a:lnTo>
                  <a:pt x="810583" y="567722"/>
                </a:lnTo>
                <a:lnTo>
                  <a:pt x="781880" y="602055"/>
                </a:lnTo>
                <a:lnTo>
                  <a:pt x="752322" y="635634"/>
                </a:lnTo>
                <a:lnTo>
                  <a:pt x="721927" y="668441"/>
                </a:lnTo>
                <a:lnTo>
                  <a:pt x="690711" y="700461"/>
                </a:lnTo>
                <a:lnTo>
                  <a:pt x="658691" y="731677"/>
                </a:lnTo>
                <a:lnTo>
                  <a:pt x="625884" y="762072"/>
                </a:lnTo>
                <a:lnTo>
                  <a:pt x="592305" y="791630"/>
                </a:lnTo>
                <a:lnTo>
                  <a:pt x="557972" y="820333"/>
                </a:lnTo>
                <a:lnTo>
                  <a:pt x="522902" y="848166"/>
                </a:lnTo>
                <a:lnTo>
                  <a:pt x="487111" y="875111"/>
                </a:lnTo>
                <a:lnTo>
                  <a:pt x="450615" y="901152"/>
                </a:lnTo>
                <a:lnTo>
                  <a:pt x="413432" y="926272"/>
                </a:lnTo>
                <a:lnTo>
                  <a:pt x="375578" y="950455"/>
                </a:lnTo>
                <a:lnTo>
                  <a:pt x="337070" y="973683"/>
                </a:lnTo>
                <a:lnTo>
                  <a:pt x="297924" y="995941"/>
                </a:lnTo>
                <a:lnTo>
                  <a:pt x="258157" y="1017212"/>
                </a:lnTo>
                <a:lnTo>
                  <a:pt x="217786" y="1037478"/>
                </a:lnTo>
                <a:lnTo>
                  <a:pt x="176827" y="1056724"/>
                </a:lnTo>
                <a:lnTo>
                  <a:pt x="135297" y="1074932"/>
                </a:lnTo>
                <a:lnTo>
                  <a:pt x="93212" y="1092086"/>
                </a:lnTo>
                <a:lnTo>
                  <a:pt x="50590" y="1108170"/>
                </a:lnTo>
                <a:lnTo>
                  <a:pt x="7447" y="1123166"/>
                </a:lnTo>
                <a:lnTo>
                  <a:pt x="0" y="112553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ECA4DE38-F9AE-4DEF-BFD4-B9E108BE834E}"/>
              </a:ext>
            </a:extLst>
          </p:cNvPr>
          <p:cNvSpPr/>
          <p:nvPr/>
        </p:nvSpPr>
        <p:spPr>
          <a:xfrm>
            <a:off x="2084110" y="4366946"/>
            <a:ext cx="702310" cy="2170430"/>
          </a:xfrm>
          <a:custGeom>
            <a:avLst/>
            <a:gdLst/>
            <a:ahLst/>
            <a:cxnLst/>
            <a:rect l="l" t="t" r="r" b="b"/>
            <a:pathLst>
              <a:path w="702310" h="2170429">
                <a:moveTo>
                  <a:pt x="0" y="0"/>
                </a:moveTo>
                <a:lnTo>
                  <a:pt x="43085" y="33133"/>
                </a:lnTo>
                <a:lnTo>
                  <a:pt x="81157" y="64327"/>
                </a:lnTo>
                <a:lnTo>
                  <a:pt x="118416" y="96653"/>
                </a:lnTo>
                <a:lnTo>
                  <a:pt x="154835" y="130100"/>
                </a:lnTo>
                <a:lnTo>
                  <a:pt x="190387" y="164656"/>
                </a:lnTo>
                <a:lnTo>
                  <a:pt x="224946" y="200209"/>
                </a:lnTo>
                <a:lnTo>
                  <a:pt x="258394" y="236629"/>
                </a:lnTo>
                <a:lnTo>
                  <a:pt x="290721" y="273889"/>
                </a:lnTo>
                <a:lnTo>
                  <a:pt x="321917" y="311962"/>
                </a:lnTo>
                <a:lnTo>
                  <a:pt x="351969" y="350822"/>
                </a:lnTo>
                <a:lnTo>
                  <a:pt x="380866" y="390441"/>
                </a:lnTo>
                <a:lnTo>
                  <a:pt x="408598" y="430794"/>
                </a:lnTo>
                <a:lnTo>
                  <a:pt x="435154" y="471853"/>
                </a:lnTo>
                <a:lnTo>
                  <a:pt x="460523" y="513592"/>
                </a:lnTo>
                <a:lnTo>
                  <a:pt x="484692" y="555983"/>
                </a:lnTo>
                <a:lnTo>
                  <a:pt x="507653" y="599001"/>
                </a:lnTo>
                <a:lnTo>
                  <a:pt x="529392" y="642619"/>
                </a:lnTo>
                <a:lnTo>
                  <a:pt x="549900" y="686809"/>
                </a:lnTo>
                <a:lnTo>
                  <a:pt x="569164" y="731546"/>
                </a:lnTo>
                <a:lnTo>
                  <a:pt x="587175" y="776802"/>
                </a:lnTo>
                <a:lnTo>
                  <a:pt x="603921" y="822550"/>
                </a:lnTo>
                <a:lnTo>
                  <a:pt x="619391" y="868764"/>
                </a:lnTo>
                <a:lnTo>
                  <a:pt x="633574" y="915418"/>
                </a:lnTo>
                <a:lnTo>
                  <a:pt x="646458" y="962484"/>
                </a:lnTo>
                <a:lnTo>
                  <a:pt x="658033" y="1009936"/>
                </a:lnTo>
                <a:lnTo>
                  <a:pt x="668288" y="1057746"/>
                </a:lnTo>
                <a:lnTo>
                  <a:pt x="677212" y="1105889"/>
                </a:lnTo>
                <a:lnTo>
                  <a:pt x="684793" y="1154338"/>
                </a:lnTo>
                <a:lnTo>
                  <a:pt x="691020" y="1203065"/>
                </a:lnTo>
                <a:lnTo>
                  <a:pt x="695883" y="1252045"/>
                </a:lnTo>
                <a:lnTo>
                  <a:pt x="699370" y="1301250"/>
                </a:lnTo>
                <a:lnTo>
                  <a:pt x="701470" y="1350653"/>
                </a:lnTo>
                <a:lnTo>
                  <a:pt x="702173" y="1400229"/>
                </a:lnTo>
                <a:lnTo>
                  <a:pt x="701524" y="1448325"/>
                </a:lnTo>
                <a:lnTo>
                  <a:pt x="699588" y="1496100"/>
                </a:lnTo>
                <a:lnTo>
                  <a:pt x="696381" y="1543537"/>
                </a:lnTo>
                <a:lnTo>
                  <a:pt x="691920" y="1590620"/>
                </a:lnTo>
                <a:lnTo>
                  <a:pt x="686222" y="1637331"/>
                </a:lnTo>
                <a:lnTo>
                  <a:pt x="679303" y="1683655"/>
                </a:lnTo>
                <a:lnTo>
                  <a:pt x="671181" y="1729575"/>
                </a:lnTo>
                <a:lnTo>
                  <a:pt x="661871" y="1775073"/>
                </a:lnTo>
                <a:lnTo>
                  <a:pt x="651391" y="1820133"/>
                </a:lnTo>
                <a:lnTo>
                  <a:pt x="639756" y="1864739"/>
                </a:lnTo>
                <a:lnTo>
                  <a:pt x="626985" y="1908874"/>
                </a:lnTo>
                <a:lnTo>
                  <a:pt x="613092" y="1952522"/>
                </a:lnTo>
                <a:lnTo>
                  <a:pt x="598096" y="1995665"/>
                </a:lnTo>
                <a:lnTo>
                  <a:pt x="582012" y="2038287"/>
                </a:lnTo>
                <a:lnTo>
                  <a:pt x="564858" y="2080371"/>
                </a:lnTo>
                <a:lnTo>
                  <a:pt x="546650" y="2121901"/>
                </a:lnTo>
                <a:lnTo>
                  <a:pt x="527404" y="2162860"/>
                </a:lnTo>
                <a:lnTo>
                  <a:pt x="523781" y="217007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234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078F-98F2-E80A-3494-AB7644C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Gradient descent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</a:t>
                </a:r>
                <a:r>
                  <a:rPr lang="en-US" dirty="0"/>
                  <a:t>surface of a DNN is highly non-convex; can only hope to find “reasonably good” local minima</a:t>
                </a:r>
                <a:endParaRPr lang="en-SE" dirty="0">
                  <a:solidFill>
                    <a:schemeClr val="tx1"/>
                  </a:solidFill>
                </a:endParaRP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D8FF-27D3-3FFC-670E-2D007BAA1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2"/>
                <a:ext cx="10949153" cy="1069483"/>
              </a:xfrm>
              <a:blipFill>
                <a:blip r:embed="rId2"/>
                <a:stretch>
                  <a:fillRect l="-780" t="-13143" b="-1085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34F5-56EA-6495-50DB-05C38813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B18F-11E0-7920-BAF7-18AC4392F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79" y="2201643"/>
            <a:ext cx="2917891" cy="46627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FB3938-8EF5-5451-397C-F956EC94554D}"/>
              </a:ext>
            </a:extLst>
          </p:cNvPr>
          <p:cNvGrpSpPr/>
          <p:nvPr/>
        </p:nvGrpSpPr>
        <p:grpSpPr>
          <a:xfrm>
            <a:off x="5843862" y="2962096"/>
            <a:ext cx="4444724" cy="2954217"/>
            <a:chOff x="3265899" y="2861199"/>
            <a:chExt cx="2708582" cy="18002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31890B8-2922-E86B-5FCE-FB0537D0DA9E}"/>
                </a:ext>
              </a:extLst>
            </p:cNvPr>
            <p:cNvCxnSpPr/>
            <p:nvPr/>
          </p:nvCxnSpPr>
          <p:spPr bwMode="auto">
            <a:xfrm>
              <a:off x="4088209" y="4661477"/>
              <a:ext cx="188627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89EA7-BB7D-5359-8351-705AAABCB4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88209" y="3221317"/>
              <a:ext cx="0" cy="144016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4FF2599-B0B8-8C83-D4A7-17E3F83210B2}"/>
                    </a:ext>
                  </a:extLst>
                </p:cNvPr>
                <p:cNvSpPr txBox="1"/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SE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94906C9-48A8-4D6F-B896-02588E608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899" y="2861199"/>
                  <a:ext cx="1853952" cy="299114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A9C195D-8514-CE3F-04A2-D89003FC66D1}"/>
                </a:ext>
              </a:extLst>
            </p:cNvPr>
            <p:cNvSpPr/>
            <p:nvPr/>
          </p:nvSpPr>
          <p:spPr bwMode="auto">
            <a:xfrm>
              <a:off x="4272066" y="3437313"/>
              <a:ext cx="1518557" cy="947165"/>
            </a:xfrm>
            <a:custGeom>
              <a:avLst/>
              <a:gdLst>
                <a:gd name="connsiteX0" fmla="*/ 0 w 1518557"/>
                <a:gd name="connsiteY0" fmla="*/ 0 h 947165"/>
                <a:gd name="connsiteX1" fmla="*/ 791936 w 1518557"/>
                <a:gd name="connsiteY1" fmla="*/ 947057 h 947165"/>
                <a:gd name="connsiteX2" fmla="*/ 1518557 w 1518557"/>
                <a:gd name="connsiteY2" fmla="*/ 48986 h 9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8557" h="947165">
                  <a:moveTo>
                    <a:pt x="0" y="0"/>
                  </a:moveTo>
                  <a:cubicBezTo>
                    <a:pt x="269421" y="469446"/>
                    <a:pt x="538843" y="938893"/>
                    <a:pt x="791936" y="947057"/>
                  </a:cubicBezTo>
                  <a:cubicBezTo>
                    <a:pt x="1045029" y="955221"/>
                    <a:pt x="1281793" y="502103"/>
                    <a:pt x="1518557" y="48986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376D06-DE97-B63C-9D4C-F23B427E2335}"/>
                </a:ext>
              </a:extLst>
            </p:cNvPr>
            <p:cNvCxnSpPr/>
            <p:nvPr/>
          </p:nvCxnSpPr>
          <p:spPr bwMode="auto">
            <a:xfrm>
              <a:off x="4520257" y="3653365"/>
              <a:ext cx="360040" cy="576064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4873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C177-F730-97E1-990F-DECB9959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248B-6310-7A2D-6329-A97482D2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494779" cy="51947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Steepest descent may result in in efficient zig-zag path</a:t>
            </a:r>
          </a:p>
          <a:p>
            <a:pPr lvl="1"/>
            <a:r>
              <a:rPr lang="en-US" dirty="0"/>
              <a:t>More advanced GD methods exploit momentum, e.g., Nesterov,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Adam…</a:t>
            </a:r>
          </a:p>
          <a:p>
            <a:r>
              <a:rPr lang="en-US" sz="3200" dirty="0"/>
              <a:t>Mini-batch Stochastic Gradient Descent</a:t>
            </a:r>
          </a:p>
          <a:p>
            <a:pPr lvl="1"/>
            <a:r>
              <a:rPr lang="en-US" dirty="0"/>
              <a:t>Only use a small portion (a mini-batch) of the training data to compute the gradient</a:t>
            </a:r>
          </a:p>
          <a:p>
            <a:pPr lvl="1"/>
            <a:r>
              <a:rPr lang="en-US" dirty="0"/>
              <a:t>Common mini-batch sizes are 32/64/128 examples</a:t>
            </a:r>
          </a:p>
          <a:p>
            <a:pPr lvl="1"/>
            <a:r>
              <a:rPr lang="en-US" dirty="0"/>
              <a:t>Loop:</a:t>
            </a:r>
          </a:p>
          <a:p>
            <a:pPr lvl="2"/>
            <a:r>
              <a:rPr lang="en-US" dirty="0"/>
              <a:t>Sample a mini-batch of data</a:t>
            </a:r>
          </a:p>
          <a:p>
            <a:pPr lvl="2"/>
            <a:r>
              <a:rPr lang="en-US" dirty="0"/>
              <a:t>Forward prop it through the graph, get loss</a:t>
            </a:r>
          </a:p>
          <a:p>
            <a:pPr lvl="2"/>
            <a:r>
              <a:rPr lang="en-US" dirty="0"/>
              <a:t>Backprop to calculate the gradients</a:t>
            </a:r>
          </a:p>
          <a:p>
            <a:pPr lvl="2"/>
            <a:r>
              <a:rPr lang="en-US" dirty="0"/>
              <a:t>Update the parameters using gradient descent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617D-12FB-9D26-F5A7-973347B9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0D2FC0-5454-F68A-7F60-20ABA926016E}"/>
              </a:ext>
            </a:extLst>
          </p:cNvPr>
          <p:cNvSpPr/>
          <p:nvPr/>
        </p:nvSpPr>
        <p:spPr>
          <a:xfrm>
            <a:off x="8111603" y="1237593"/>
            <a:ext cx="2943219" cy="2914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0F2D489-E4F8-5FCE-C8B2-06D26C5F3562}"/>
              </a:ext>
            </a:extLst>
          </p:cNvPr>
          <p:cNvSpPr/>
          <p:nvPr/>
        </p:nvSpPr>
        <p:spPr>
          <a:xfrm>
            <a:off x="7669372" y="3763589"/>
            <a:ext cx="1734875" cy="388648"/>
          </a:xfrm>
          <a:custGeom>
            <a:avLst/>
            <a:gdLst/>
            <a:ahLst/>
            <a:cxnLst/>
            <a:rect l="l" t="t" r="r" b="b"/>
            <a:pathLst>
              <a:path w="2901315" h="634364">
                <a:moveTo>
                  <a:pt x="0" y="634373"/>
                </a:moveTo>
                <a:lnTo>
                  <a:pt x="290094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D7F9CA6A-D620-4144-A81F-9D9FBA967B07}"/>
              </a:ext>
            </a:extLst>
          </p:cNvPr>
          <p:cNvSpPr/>
          <p:nvPr/>
        </p:nvSpPr>
        <p:spPr>
          <a:xfrm>
            <a:off x="9397151" y="3732838"/>
            <a:ext cx="91440" cy="61594"/>
          </a:xfrm>
          <a:custGeom>
            <a:avLst/>
            <a:gdLst/>
            <a:ahLst/>
            <a:cxnLst/>
            <a:rect l="l" t="t" r="r" b="b"/>
            <a:pathLst>
              <a:path w="91439" h="61594">
                <a:moveTo>
                  <a:pt x="13424" y="61474"/>
                </a:moveTo>
                <a:lnTo>
                  <a:pt x="91174" y="12274"/>
                </a:lnTo>
                <a:lnTo>
                  <a:pt x="0" y="0"/>
                </a:lnTo>
                <a:lnTo>
                  <a:pt x="13424" y="6147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1B8E129A-C4D6-A49E-ADD7-FA3DC6C55AC1}"/>
              </a:ext>
            </a:extLst>
          </p:cNvPr>
          <p:cNvSpPr txBox="1"/>
          <p:nvPr/>
        </p:nvSpPr>
        <p:spPr>
          <a:xfrm>
            <a:off x="7118219" y="4249412"/>
            <a:ext cx="294321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egative gradient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direction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F6EE35F5-05E5-1A49-7207-C0D7EFE840DD}"/>
              </a:ext>
            </a:extLst>
          </p:cNvPr>
          <p:cNvSpPr/>
          <p:nvPr/>
        </p:nvSpPr>
        <p:spPr>
          <a:xfrm>
            <a:off x="8111253" y="4265137"/>
            <a:ext cx="3248660" cy="0"/>
          </a:xfrm>
          <a:custGeom>
            <a:avLst/>
            <a:gdLst/>
            <a:ahLst/>
            <a:cxnLst/>
            <a:rect l="l" t="t" r="r" b="b"/>
            <a:pathLst>
              <a:path w="3248660">
                <a:moveTo>
                  <a:pt x="0" y="0"/>
                </a:moveTo>
                <a:lnTo>
                  <a:pt x="32485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B6CAD9A1-BC32-95E4-0BEA-07A3883E0764}"/>
              </a:ext>
            </a:extLst>
          </p:cNvPr>
          <p:cNvSpPr/>
          <p:nvPr/>
        </p:nvSpPr>
        <p:spPr>
          <a:xfrm>
            <a:off x="11359797" y="42494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/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SE" sz="180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1" name="object 13">
                <a:extLst>
                  <a:ext uri="{FF2B5EF4-FFF2-40B4-BE49-F238E27FC236}">
                    <a16:creationId xmlns:a16="http://schemas.microsoft.com/office/drawing/2014/main" id="{C1CDC75D-5432-6105-EC73-0EBA3D19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693" y="4281544"/>
                <a:ext cx="495300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4">
            <a:extLst>
              <a:ext uri="{FF2B5EF4-FFF2-40B4-BE49-F238E27FC236}">
                <a16:creationId xmlns:a16="http://schemas.microsoft.com/office/drawing/2014/main" id="{F2042196-5027-6891-4894-112CD2856F69}"/>
              </a:ext>
            </a:extLst>
          </p:cNvPr>
          <p:cNvSpPr/>
          <p:nvPr/>
        </p:nvSpPr>
        <p:spPr>
          <a:xfrm>
            <a:off x="8043728" y="1108693"/>
            <a:ext cx="0" cy="3156585"/>
          </a:xfrm>
          <a:custGeom>
            <a:avLst/>
            <a:gdLst/>
            <a:ahLst/>
            <a:cxnLst/>
            <a:rect l="l" t="t" r="r" b="b"/>
            <a:pathLst>
              <a:path h="3156585">
                <a:moveTo>
                  <a:pt x="0" y="315644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1B474497-91FE-E5B1-6F35-814502C2D06F}"/>
              </a:ext>
            </a:extLst>
          </p:cNvPr>
          <p:cNvSpPr/>
          <p:nvPr/>
        </p:nvSpPr>
        <p:spPr>
          <a:xfrm>
            <a:off x="8028003" y="106546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/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i="1" spc="-5" dirty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  <m:sub>
                          <m:r>
                            <a:rPr lang="en-US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" name="object 16">
                <a:extLst>
                  <a:ext uri="{FF2B5EF4-FFF2-40B4-BE49-F238E27FC236}">
                    <a16:creationId xmlns:a16="http://schemas.microsoft.com/office/drawing/2014/main" id="{853F2E7E-EBA6-05D9-639A-653DF094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366" y="1104778"/>
                <a:ext cx="495300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/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E3A981-E76F-1975-31BE-255FA848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390" y="3690094"/>
                <a:ext cx="1061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>
            <a:extLst>
              <a:ext uri="{FF2B5EF4-FFF2-40B4-BE49-F238E27FC236}">
                <a16:creationId xmlns:a16="http://schemas.microsoft.com/office/drawing/2014/main" id="{3E546EEF-C1F0-9D5A-34D0-20CE8723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95" y="4584567"/>
            <a:ext cx="4589281" cy="21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2259FF-246E-CDD0-0353-983794818813}"/>
              </a:ext>
            </a:extLst>
          </p:cNvPr>
          <p:cNvSpPr txBox="1"/>
          <p:nvPr/>
        </p:nvSpPr>
        <p:spPr>
          <a:xfrm>
            <a:off x="7733252" y="6633565"/>
            <a:ext cx="40046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http://dataplusplus.ca/blog/2017/gradient-descent-with-momentum</a:t>
            </a:r>
          </a:p>
        </p:txBody>
      </p:sp>
    </p:spTree>
    <p:extLst>
      <p:ext uri="{BB962C8B-B14F-4D97-AF65-F5344CB8AC3E}">
        <p14:creationId xmlns:p14="http://schemas.microsoft.com/office/powerpoint/2010/main" val="132536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7811-BCD1-9C80-E105-1653B89E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For each mini-batch:</a:t>
                </a: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1. Compute the empirical mean and variance independently for each dimension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400" dirty="0">
                    <a:solidFill>
                      <a:schemeClr val="tx1"/>
                    </a:solidFill>
                  </a:rPr>
                  <a:t>2. Normalize to a unit Gaussian with 0 mean and unit variance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BN layers inserted before nonlinear activation function, and it keeps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’s average value around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for maximum gradient during learning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Scale and shift params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gives more flexibility during training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Benefits: </a:t>
                </a:r>
              </a:p>
              <a:p>
                <a:pPr marL="716915" marR="170815" lvl="1" indent="-304165">
                  <a:lnSpc>
                    <a:spcPct val="100699"/>
                  </a:lnSpc>
                  <a:buChar char="-"/>
                  <a:tabLst>
                    <a:tab pos="316865" algn="l"/>
                    <a:tab pos="317500" algn="l"/>
                  </a:tabLst>
                </a:pPr>
                <a:r>
                  <a:rPr lang="en-US" sz="1400" dirty="0"/>
                  <a:t>Improves gradient flow through the network; Allows higher learning rates; Reduces the strong dependence on initialization; Acts as a form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335AC-0A77-DE3E-4D31-D02096E35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8332726" cy="2243589"/>
              </a:xfrm>
              <a:blipFill>
                <a:blip r:embed="rId2"/>
                <a:stretch>
                  <a:fillRect l="-219" t="-29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04770-7A78-6620-3468-C4231784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E125A89-D453-E040-18F2-610A68E4B4A2}"/>
              </a:ext>
            </a:extLst>
          </p:cNvPr>
          <p:cNvSpPr/>
          <p:nvPr/>
        </p:nvSpPr>
        <p:spPr>
          <a:xfrm>
            <a:off x="1654404" y="3304114"/>
            <a:ext cx="4812449" cy="3446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BF08DF2D-D286-1776-4C36-20CB76B08D98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FF1ED57-4898-20C0-F5E5-D63FA2703912}"/>
              </a:ext>
            </a:extLst>
          </p:cNvPr>
          <p:cNvSpPr/>
          <p:nvPr/>
        </p:nvSpPr>
        <p:spPr>
          <a:xfrm>
            <a:off x="9622616" y="3428528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4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37A4AA86-2176-F90C-4B3A-BA887040F6AB}"/>
              </a:ext>
            </a:extLst>
          </p:cNvPr>
          <p:cNvSpPr txBox="1"/>
          <p:nvPr/>
        </p:nvSpPr>
        <p:spPr>
          <a:xfrm>
            <a:off x="10126672" y="3485089"/>
            <a:ext cx="792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latin typeface="Arial"/>
                <a:cs typeface="Arial"/>
              </a:rPr>
              <a:t>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BC6EA69-12F3-8F83-3DDF-AF399738F39F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8AFE3A6-F7D6-1B3E-C06E-4C327E791EDB}"/>
              </a:ext>
            </a:extLst>
          </p:cNvPr>
          <p:cNvSpPr/>
          <p:nvPr/>
        </p:nvSpPr>
        <p:spPr>
          <a:xfrm>
            <a:off x="9622616" y="3965837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A4E003BA-5414-7E6B-AFD1-447AE3244EE7}"/>
              </a:ext>
            </a:extLst>
          </p:cNvPr>
          <p:cNvSpPr txBox="1"/>
          <p:nvPr/>
        </p:nvSpPr>
        <p:spPr>
          <a:xfrm>
            <a:off x="10260637" y="402240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CC0EDCBB-9966-AD1D-E9EC-3F336AA91D4E}"/>
              </a:ext>
            </a:extLst>
          </p:cNvPr>
          <p:cNvSpPr/>
          <p:nvPr/>
        </p:nvSpPr>
        <p:spPr>
          <a:xfrm>
            <a:off x="10396764" y="376542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D782502F-C14F-30C9-3128-88ACB64C765A}"/>
              </a:ext>
            </a:extLst>
          </p:cNvPr>
          <p:cNvSpPr/>
          <p:nvPr/>
        </p:nvSpPr>
        <p:spPr>
          <a:xfrm>
            <a:off x="10381032" y="3890377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B44DC275-71AF-1F41-1058-AEC060F3B612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7FC75246-7DF9-887B-5514-2FCC41CB2AD3}"/>
              </a:ext>
            </a:extLst>
          </p:cNvPr>
          <p:cNvSpPr/>
          <p:nvPr/>
        </p:nvSpPr>
        <p:spPr>
          <a:xfrm>
            <a:off x="9622616" y="446857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901"/>
                </a:lnTo>
                <a:lnTo>
                  <a:pt x="0" y="33690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66D3AA1C-1E4C-F556-8FD0-EE588A3FF4AA}"/>
              </a:ext>
            </a:extLst>
          </p:cNvPr>
          <p:cNvSpPr txBox="1"/>
          <p:nvPr/>
        </p:nvSpPr>
        <p:spPr>
          <a:xfrm>
            <a:off x="10211137" y="4525132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D70140C7-15BF-40F8-5A4E-A730625783E2}"/>
              </a:ext>
            </a:extLst>
          </p:cNvPr>
          <p:cNvSpPr/>
          <p:nvPr/>
        </p:nvSpPr>
        <p:spPr>
          <a:xfrm>
            <a:off x="10396764" y="3057429"/>
            <a:ext cx="0" cy="314325"/>
          </a:xfrm>
          <a:custGeom>
            <a:avLst/>
            <a:gdLst/>
            <a:ahLst/>
            <a:cxnLst/>
            <a:rect l="l" t="t" r="r" b="b"/>
            <a:pathLst>
              <a:path h="314325">
                <a:moveTo>
                  <a:pt x="0" y="0"/>
                </a:moveTo>
                <a:lnTo>
                  <a:pt x="0" y="313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17236A0F-A6F2-A322-FB71-2428AE90DD74}"/>
              </a:ext>
            </a:extLst>
          </p:cNvPr>
          <p:cNvSpPr/>
          <p:nvPr/>
        </p:nvSpPr>
        <p:spPr>
          <a:xfrm>
            <a:off x="10381032" y="337137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CB2B4F68-D17A-30A5-B5D3-00E87AD3EBF0}"/>
              </a:ext>
            </a:extLst>
          </p:cNvPr>
          <p:cNvSpPr/>
          <p:nvPr/>
        </p:nvSpPr>
        <p:spPr>
          <a:xfrm>
            <a:off x="10396764" y="4298827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3A6E6812-6CFC-BA00-C018-59CD319A9831}"/>
              </a:ext>
            </a:extLst>
          </p:cNvPr>
          <p:cNvSpPr/>
          <p:nvPr/>
        </p:nvSpPr>
        <p:spPr>
          <a:xfrm>
            <a:off x="10381032" y="4423776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55EBB578-850B-5D2C-51E9-69C16BB61973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6F301351-173A-DC74-AFE3-09EE6452813E}"/>
              </a:ext>
            </a:extLst>
          </p:cNvPr>
          <p:cNvSpPr/>
          <p:nvPr/>
        </p:nvSpPr>
        <p:spPr>
          <a:xfrm>
            <a:off x="9622616" y="5050925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F9237659-C251-7D06-5FCE-027D5D2C271B}"/>
              </a:ext>
            </a:extLst>
          </p:cNvPr>
          <p:cNvSpPr txBox="1"/>
          <p:nvPr/>
        </p:nvSpPr>
        <p:spPr>
          <a:xfrm>
            <a:off x="10265626" y="5107489"/>
            <a:ext cx="2622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6C5FD785-13ED-71DE-3B16-DE6D9FAEFDF0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19AEE4E6-E3F6-BC7F-61C1-20F2F10B9A65}"/>
              </a:ext>
            </a:extLst>
          </p:cNvPr>
          <p:cNvSpPr/>
          <p:nvPr/>
        </p:nvSpPr>
        <p:spPr>
          <a:xfrm>
            <a:off x="9622616" y="5588224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588BC211-DC4B-0827-4A1C-27593AAA4FE8}"/>
              </a:ext>
            </a:extLst>
          </p:cNvPr>
          <p:cNvSpPr txBox="1"/>
          <p:nvPr/>
        </p:nvSpPr>
        <p:spPr>
          <a:xfrm>
            <a:off x="10260637" y="5644793"/>
            <a:ext cx="272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A0FA2A6A-BE9C-C35C-4BCC-6991C2FA666B}"/>
              </a:ext>
            </a:extLst>
          </p:cNvPr>
          <p:cNvSpPr/>
          <p:nvPr/>
        </p:nvSpPr>
        <p:spPr>
          <a:xfrm>
            <a:off x="10396764" y="5387824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5DB85918-1A7C-EE30-64A9-F013835812B2}"/>
              </a:ext>
            </a:extLst>
          </p:cNvPr>
          <p:cNvSpPr/>
          <p:nvPr/>
        </p:nvSpPr>
        <p:spPr>
          <a:xfrm>
            <a:off x="10381032" y="55127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5F9D8802-E066-1070-6258-2FE02B1FB56E}"/>
              </a:ext>
            </a:extLst>
          </p:cNvPr>
          <p:cNvSpPr/>
          <p:nvPr/>
        </p:nvSpPr>
        <p:spPr>
          <a:xfrm>
            <a:off x="10396764" y="4823125"/>
            <a:ext cx="0" cy="173990"/>
          </a:xfrm>
          <a:custGeom>
            <a:avLst/>
            <a:gdLst/>
            <a:ahLst/>
            <a:cxnLst/>
            <a:rect l="l" t="t" r="r" b="b"/>
            <a:pathLst>
              <a:path h="173989">
                <a:moveTo>
                  <a:pt x="0" y="0"/>
                </a:moveTo>
                <a:lnTo>
                  <a:pt x="0" y="1735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CE9A91C3-2C27-7C1B-A202-0C5BCD11C2DB}"/>
              </a:ext>
            </a:extLst>
          </p:cNvPr>
          <p:cNvSpPr/>
          <p:nvPr/>
        </p:nvSpPr>
        <p:spPr>
          <a:xfrm>
            <a:off x="10381032" y="499667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832F9545-50CA-7EA9-449A-A0387C2C744D}"/>
              </a:ext>
            </a:extLst>
          </p:cNvPr>
          <p:cNvSpPr/>
          <p:nvPr/>
        </p:nvSpPr>
        <p:spPr>
          <a:xfrm>
            <a:off x="10396764" y="5921223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0"/>
                </a:moveTo>
                <a:lnTo>
                  <a:pt x="0" y="1249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6593D3D3-7BC2-472B-DC0A-7727E794D3F1}"/>
              </a:ext>
            </a:extLst>
          </p:cNvPr>
          <p:cNvSpPr/>
          <p:nvPr/>
        </p:nvSpPr>
        <p:spPr>
          <a:xfrm>
            <a:off x="10381032" y="604617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89E9B207-DFB4-CAB9-D50F-66D67999401B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CE8A4AC4-FF77-59F7-C474-517F2B1BCF45}"/>
              </a:ext>
            </a:extLst>
          </p:cNvPr>
          <p:cNvSpPr/>
          <p:nvPr/>
        </p:nvSpPr>
        <p:spPr>
          <a:xfrm>
            <a:off x="9622616" y="6090973"/>
            <a:ext cx="1548765" cy="337185"/>
          </a:xfrm>
          <a:custGeom>
            <a:avLst/>
            <a:gdLst/>
            <a:ahLst/>
            <a:cxnLst/>
            <a:rect l="l" t="t" r="r" b="b"/>
            <a:pathLst>
              <a:path w="1548764" h="337185">
                <a:moveTo>
                  <a:pt x="0" y="0"/>
                </a:moveTo>
                <a:lnTo>
                  <a:pt x="1548296" y="0"/>
                </a:lnTo>
                <a:lnTo>
                  <a:pt x="1548296" y="336899"/>
                </a:lnTo>
                <a:lnTo>
                  <a:pt x="0" y="336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7C06F0F8-B9B1-C634-B2CE-CD041676C48D}"/>
              </a:ext>
            </a:extLst>
          </p:cNvPr>
          <p:cNvSpPr txBox="1"/>
          <p:nvPr/>
        </p:nvSpPr>
        <p:spPr>
          <a:xfrm>
            <a:off x="10211137" y="614753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tanh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EC25D2F2-FF0B-4361-46CE-80D1C8703879}"/>
              </a:ext>
            </a:extLst>
          </p:cNvPr>
          <p:cNvSpPr/>
          <p:nvPr/>
        </p:nvSpPr>
        <p:spPr>
          <a:xfrm>
            <a:off x="10396764" y="6427872"/>
            <a:ext cx="0" cy="18161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04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6800FD84-05BD-D376-7E80-58B4A571B708}"/>
              </a:ext>
            </a:extLst>
          </p:cNvPr>
          <p:cNvSpPr/>
          <p:nvPr/>
        </p:nvSpPr>
        <p:spPr>
          <a:xfrm>
            <a:off x="10381032" y="6608922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4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61E8641A-F36B-264C-E249-FAF687FA5260}"/>
              </a:ext>
            </a:extLst>
          </p:cNvPr>
          <p:cNvSpPr txBox="1"/>
          <p:nvPr/>
        </p:nvSpPr>
        <p:spPr>
          <a:xfrm>
            <a:off x="10285207" y="6601273"/>
            <a:ext cx="1733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8BEB880E-C4A9-E3D8-C6CB-45852B32FE09}"/>
              </a:ext>
            </a:extLst>
          </p:cNvPr>
          <p:cNvSpPr/>
          <p:nvPr/>
        </p:nvSpPr>
        <p:spPr>
          <a:xfrm>
            <a:off x="11412587" y="365269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43224" y="0"/>
                </a:moveTo>
                <a:lnTo>
                  <a:pt x="0" y="15732"/>
                </a:lnTo>
                <a:lnTo>
                  <a:pt x="43224" y="31464"/>
                </a:lnTo>
                <a:lnTo>
                  <a:pt x="4322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2CB29B91-5106-E6B4-774B-EF5284D57780}"/>
              </a:ext>
            </a:extLst>
          </p:cNvPr>
          <p:cNvSpPr/>
          <p:nvPr/>
        </p:nvSpPr>
        <p:spPr>
          <a:xfrm>
            <a:off x="11348793" y="5623349"/>
            <a:ext cx="30480" cy="46355"/>
          </a:xfrm>
          <a:custGeom>
            <a:avLst/>
            <a:gdLst/>
            <a:ahLst/>
            <a:cxnLst/>
            <a:rect l="l" t="t" r="r" b="b"/>
            <a:pathLst>
              <a:path w="30480" h="46354">
                <a:moveTo>
                  <a:pt x="859" y="0"/>
                </a:moveTo>
                <a:lnTo>
                  <a:pt x="0" y="45974"/>
                </a:lnTo>
                <a:lnTo>
                  <a:pt x="30219" y="11299"/>
                </a:lnTo>
                <a:lnTo>
                  <a:pt x="859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7D1E00EA-AF98-1D5F-3A69-309A648B5FF0}"/>
              </a:ext>
            </a:extLst>
          </p:cNvPr>
          <p:cNvSpPr/>
          <p:nvPr/>
        </p:nvSpPr>
        <p:spPr>
          <a:xfrm>
            <a:off x="8725769" y="1237593"/>
            <a:ext cx="2959539" cy="1886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667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536-BE40-4A33-9960-EDE8CAF1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Schedule during Training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01B6-BCA7-493B-85D9-AED549E4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76038-F7A4-4AAD-8679-5FCA7733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7F456A-00AF-44E6-8D70-638C0D0130F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E28E65-0463-4C81-943F-E6E229DAB7CE}"/>
              </a:ext>
            </a:extLst>
          </p:cNvPr>
          <p:cNvSpPr/>
          <p:nvPr/>
        </p:nvSpPr>
        <p:spPr>
          <a:xfrm>
            <a:off x="1230774" y="2030760"/>
            <a:ext cx="4602825" cy="4151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F520-31A7-4C46-B3C3-6A761D0E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635"/>
            <a:ext cx="5256637" cy="38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1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9B19-1BAD-AFFC-3F0C-ED6FD680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Example </a:t>
                </a:r>
                <a:r>
                  <a:rPr lang="en-US" dirty="0" err="1"/>
                  <a:t>hyperparams</a:t>
                </a:r>
                <a:endParaRPr lang="en-US" dirty="0"/>
              </a:p>
              <a:p>
                <a:pPr lvl="1"/>
                <a:r>
                  <a:rPr lang="en-US" dirty="0"/>
                  <a:t>Network architecture</a:t>
                </a:r>
              </a:p>
              <a:p>
                <a:pPr lvl="1"/>
                <a:r>
                  <a:rPr lang="en-US" dirty="0"/>
                  <a:t>Learning rate, its decay schedule, update type</a:t>
                </a:r>
              </a:p>
              <a:p>
                <a:pPr lvl="1"/>
                <a:r>
                  <a:rPr lang="en-US" dirty="0"/>
                  <a:t>Regularization (L2/Dropout strength)</a:t>
                </a:r>
              </a:p>
              <a:p>
                <a:r>
                  <a:rPr lang="en-US" dirty="0"/>
                  <a:t>Grid search vs. random search</a:t>
                </a:r>
              </a:p>
              <a:p>
                <a:pPr lvl="1"/>
                <a:r>
                  <a:rPr lang="en-US" dirty="0"/>
                  <a:t>If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of two variables can be approximated by another function of one variable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then we say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low effective dimension. Fig. 1 illustrates how point grids and uniformly random point sets differ in how they cope with low effective dimensionality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C05E4-CF3A-B3D6-DFEE-EB4306E49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47020"/>
                <a:ext cx="5023917" cy="5436584"/>
              </a:xfrm>
              <a:blipFill>
                <a:blip r:embed="rId2"/>
                <a:stretch>
                  <a:fillRect l="-2063" t="-2357" r="-327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37FF6-04A4-6F95-05C2-6073880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472AB-43C7-F655-D86F-591B3AFD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55" y="2146898"/>
            <a:ext cx="6363233" cy="331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D0E7A-DC4F-6DA7-92BF-D8B27552C6D8}"/>
              </a:ext>
            </a:extLst>
          </p:cNvPr>
          <p:cNvSpPr txBox="1"/>
          <p:nvPr/>
        </p:nvSpPr>
        <p:spPr>
          <a:xfrm>
            <a:off x="6927246" y="5566021"/>
            <a:ext cx="5365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Bergstra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James, and Yoshua Bengio. "Random search for hyper-parameter optimization."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machine learning research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13.2 (2012).</a:t>
            </a:r>
            <a:endParaRPr lang="en-SE" sz="1050" dirty="0"/>
          </a:p>
        </p:txBody>
      </p:sp>
    </p:spTree>
    <p:extLst>
      <p:ext uri="{BB962C8B-B14F-4D97-AF65-F5344CB8AC3E}">
        <p14:creationId xmlns:p14="http://schemas.microsoft.com/office/powerpoint/2010/main" val="389183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9A9F-1E4C-72C3-A809-AEC2B6BC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Accuracy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601E-1037-A6E2-64D6-1F1379BB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739597" cy="5194738"/>
          </a:xfrm>
        </p:spPr>
        <p:txBody>
          <a:bodyPr/>
          <a:lstStyle/>
          <a:p>
            <a:r>
              <a:rPr lang="en-US" dirty="0"/>
              <a:t>Big gap between training accuracy and validation accuracy may imply overfitting =&gt; decrease model capacity/size</a:t>
            </a:r>
          </a:p>
          <a:p>
            <a:r>
              <a:rPr lang="en-US" dirty="0"/>
              <a:t>No gap may imply underfitting =&gt; increase model capacity/size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3B041-52D5-758C-49B0-D354CABF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10EBC29-335D-D1F4-9589-CF39ACAFCE4A}"/>
              </a:ext>
            </a:extLst>
          </p:cNvPr>
          <p:cNvSpPr/>
          <p:nvPr/>
        </p:nvSpPr>
        <p:spPr>
          <a:xfrm>
            <a:off x="6843241" y="2086517"/>
            <a:ext cx="4808907" cy="371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92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19DE-A9F1-6BAA-E245-FC14AE40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7AFB-2687-DE37-7F0F-B65ADB50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4"/>
            <a:ext cx="6532207" cy="44467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data into train data and test data. Since we cannot peek at the test data during training time, we use part of the train data for Cross-Validation</a:t>
            </a:r>
          </a:p>
          <a:p>
            <a:pPr lvl="1"/>
            <a:r>
              <a:rPr lang="en-US" dirty="0"/>
              <a:t>e.g., Divide training data into K=5 parts (folds). Use each fold as validation data, and the other 4 folds as training data. Cycle through the choice of which fold used for validation  and average results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84627-1AEE-24B9-5121-98D448D5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K-Fold Crossvalidation">
            <a:extLst>
              <a:ext uri="{FF2B5EF4-FFF2-40B4-BE49-F238E27FC236}">
                <a16:creationId xmlns:a16="http://schemas.microsoft.com/office/drawing/2014/main" id="{FB06721F-AE7E-F13B-377D-3C5EAA88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05" y="-8349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8543ED2-E85B-349F-4CD3-267BB970DA17}"/>
              </a:ext>
            </a:extLst>
          </p:cNvPr>
          <p:cNvSpPr/>
          <p:nvPr/>
        </p:nvSpPr>
        <p:spPr>
          <a:xfrm>
            <a:off x="141402" y="5548226"/>
            <a:ext cx="6785086" cy="98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9AC44-3036-A461-AB9F-B140A3240F8A}"/>
              </a:ext>
            </a:extLst>
          </p:cNvPr>
          <p:cNvSpPr txBox="1"/>
          <p:nvPr/>
        </p:nvSpPr>
        <p:spPr>
          <a:xfrm>
            <a:off x="3251003" y="6610439"/>
            <a:ext cx="63184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https://github.com/jeffheaton/t81_558_deep_learning/blob/master/t81_558_class_05_2_kfold.ipynb</a:t>
            </a:r>
          </a:p>
        </p:txBody>
      </p:sp>
    </p:spTree>
    <p:extLst>
      <p:ext uri="{BB962C8B-B14F-4D97-AF65-F5344CB8AC3E}">
        <p14:creationId xmlns:p14="http://schemas.microsoft.com/office/powerpoint/2010/main" val="23184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13EA-639F-BA2F-663F-707A9FA9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Inference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076F-ABDC-27DE-9FE8-9877ABCA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2"/>
            <a:ext cx="6098574" cy="5261637"/>
          </a:xfrm>
        </p:spPr>
        <p:txBody>
          <a:bodyPr/>
          <a:lstStyle/>
          <a:p>
            <a:r>
              <a:rPr lang="en-US" altLang="zh-CN" kern="0" dirty="0"/>
              <a:t>Training: millions of iterations of forward pass + back propagation to adjust model params (e.g., NN weights); requires large CPU/GPU clusters and days/weeks of training time</a:t>
            </a:r>
          </a:p>
          <a:p>
            <a:r>
              <a:rPr lang="en-US" altLang="zh-CN" kern="0" dirty="0"/>
              <a:t>Inference (also called prediction): a single forward pass; can be run on edge devices</a:t>
            </a:r>
            <a:endParaRPr lang="zh-CN" altLang="en-US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CF04-E992-CB9E-B968-2270176A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http://images2015.cnblogs.com/blog/901086/201607/901086-20160720100449029-565404047.jpg">
            <a:extLst>
              <a:ext uri="{FF2B5EF4-FFF2-40B4-BE49-F238E27FC236}">
                <a16:creationId xmlns:a16="http://schemas.microsoft.com/office/drawing/2014/main" id="{2B6D3F61-BB7B-CEE0-6CBA-D50FB96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18" y="1561622"/>
            <a:ext cx="5325039" cy="23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B083A955-20E8-6504-4566-F136F9818B09}"/>
              </a:ext>
            </a:extLst>
          </p:cNvPr>
          <p:cNvSpPr/>
          <p:nvPr/>
        </p:nvSpPr>
        <p:spPr>
          <a:xfrm>
            <a:off x="7555153" y="4240883"/>
            <a:ext cx="3450771" cy="163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00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C978-B4E0-4DBC-1236-517233A9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Augmentation for Enlarging Training Dataset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EC8A-281B-1E73-5C4E-8023AB123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560489" cy="5194738"/>
          </a:xfrm>
        </p:spPr>
        <p:txBody>
          <a:bodyPr/>
          <a:lstStyle/>
          <a:p>
            <a:r>
              <a:rPr lang="en-US" dirty="0"/>
              <a:t>Mirroring, random cropping, color shifting, rotation, shearing, local warping…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56B2E-298F-8E87-6377-A496644D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B1C74-5E1F-9F68-BAA3-F95CFF05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27" y="1199447"/>
            <a:ext cx="5510892" cy="150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00E82-DE79-1C9E-37D9-304F2279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529"/>
            <a:ext cx="4763052" cy="234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35C92-CCF0-7FF9-2BD5-2161B82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27" y="5161355"/>
            <a:ext cx="1962424" cy="139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45AA3-376D-2B21-0662-724341324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366" y="5143273"/>
            <a:ext cx="1943371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DCBDE-DF20-31F5-2F01-44D367DCA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40" y="5780566"/>
            <a:ext cx="1181265" cy="152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D7DE2-BE5B-259D-B4BB-7D7D04EAB831}"/>
              </a:ext>
            </a:extLst>
          </p:cNvPr>
          <p:cNvSpPr txBox="1"/>
          <p:nvPr/>
        </p:nvSpPr>
        <p:spPr>
          <a:xfrm>
            <a:off x="6336327" y="477010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Shifting</a:t>
            </a:r>
            <a:endParaRPr lang="en-S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0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C6F9-2F78-F24A-A909-9975B98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Learning: Classification and Regression 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A9F18-398C-01F9-1223-EA123964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828818" cy="5474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are Supervised Learning algorithms that require ground-truth values as labels.</a:t>
            </a:r>
          </a:p>
          <a:p>
            <a:pPr lvl="1"/>
            <a:r>
              <a:rPr lang="en-US" dirty="0"/>
              <a:t>Classification is used to predict/classify discrete labels such as Male or Female, True or False, Spam or Not Spam, etc.</a:t>
            </a:r>
          </a:p>
          <a:p>
            <a:pPr lvl="1"/>
            <a:r>
              <a:rPr lang="en-US" dirty="0"/>
              <a:t>Regression is used to predict continuous values such as price, salary, age, etc.</a:t>
            </a:r>
          </a:p>
          <a:p>
            <a:r>
              <a:rPr lang="en-US" dirty="0"/>
              <a:t>Loss functions measure how the predicted value differs from ground-truth value.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9540-E9F7-4A73-9888-6E8EFEBC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Regression vs. Classification">
            <a:extLst>
              <a:ext uri="{FF2B5EF4-FFF2-40B4-BE49-F238E27FC236}">
                <a16:creationId xmlns:a16="http://schemas.microsoft.com/office/drawing/2014/main" id="{901A16CC-B117-EC12-EA3E-FEC1B94C4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78" y="1806257"/>
            <a:ext cx="5828818" cy="324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70B0F-42C2-766B-EF73-897CEEF92047}"/>
              </a:ext>
            </a:extLst>
          </p:cNvPr>
          <p:cNvSpPr/>
          <p:nvPr/>
        </p:nvSpPr>
        <p:spPr>
          <a:xfrm>
            <a:off x="7238214" y="5051743"/>
            <a:ext cx="44698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https://www.javatpoint.com/regression-vs-classification-in-machine-learning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75524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B39C-D1AC-0EF1-DAEA-412CB843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Function approximation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with learnable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vectors,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matrix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e.g., </a:t>
                </a:r>
                <a:r>
                  <a:rPr lang="en-US" spc="-5" dirty="0">
                    <a:latin typeface="Arial"/>
                    <a:cs typeface="Arial"/>
                  </a:rPr>
                  <a:t>we want to predict price of a house based</a:t>
                </a:r>
                <a:r>
                  <a:rPr lang="en-US" spc="90" dirty="0">
                    <a:latin typeface="Arial"/>
                    <a:cs typeface="Arial"/>
                  </a:rPr>
                  <a:t> </a:t>
                </a:r>
                <a:r>
                  <a:rPr lang="en-US" spc="-5" dirty="0">
                    <a:latin typeface="Arial"/>
                    <a:cs typeface="Arial"/>
                  </a:rPr>
                  <a:t>on its feature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dirty="0">
                    <a:latin typeface="Arial"/>
                    <a:cs typeface="Arial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area in square meters </a:t>
                </a:r>
                <a:r>
                  <a:rPr lang="en-US" dirty="0">
                    <a:latin typeface="Arial"/>
                    <a:cs typeface="Arial"/>
                  </a:rPr>
                  <a:t>(sqm),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location ranking (loc),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5" dirty="0">
                    <a:latin typeface="Arial"/>
                    <a:cs typeface="Arial"/>
                  </a:rPr>
                  <a:t> is year of construction</a:t>
                </a:r>
                <a:r>
                  <a:rPr lang="en-US" spc="-10" dirty="0">
                    <a:latin typeface="Arial"/>
                    <a:cs typeface="Arial"/>
                  </a:rPr>
                  <a:t> </a:t>
                </a:r>
                <a:r>
                  <a:rPr lang="en-US" dirty="0">
                    <a:latin typeface="Arial"/>
                    <a:cs typeface="Arial"/>
                  </a:rPr>
                  <a:t>(</a:t>
                </a:r>
                <a:r>
                  <a:rPr lang="en-US" dirty="0" err="1">
                    <a:latin typeface="Arial"/>
                    <a:cs typeface="Arial"/>
                  </a:rPr>
                  <a:t>yoc</a:t>
                </a:r>
                <a:r>
                  <a:rPr lang="en-US" dirty="0">
                    <a:latin typeface="Arial"/>
                    <a:cs typeface="Arial"/>
                  </a:rPr>
                  <a:t>)</a:t>
                </a:r>
              </a:p>
              <a:p>
                <a:pPr marL="459740" lvl="1">
                  <a:spcBef>
                    <a:spcPts val="535"/>
                  </a:spcBef>
                </a:pPr>
                <a:r>
                  <a:rPr lang="en-US" spc="-5" dirty="0">
                    <a:latin typeface="Arial"/>
                    <a:cs typeface="Arial"/>
                  </a:rPr>
                  <a:t>Predicted price</a:t>
                </a:r>
                <a:r>
                  <a:rPr lang="en-US" sz="320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3200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3200" b="0" i="1" spc="-5" dirty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pc="-5" dirty="0"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b="0" i="1" spc="-5" dirty="0" smtClean="0">
                            <a:latin typeface="Cambria Math" panose="02040503050406030204" pitchFamily="18" charset="0"/>
                            <a:cs typeface="Arial"/>
                          </a:rPr>
                          <m:t>3</m:t>
                        </m:r>
                      </m:sub>
                    </m:sSub>
                    <m:r>
                      <a:rPr lang="en-US" i="1" spc="-5" dirty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b="0" i="1" spc="-5" dirty="0" smtClean="0"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9740" lvl="1">
                  <a:spcBef>
                    <a:spcPts val="535"/>
                  </a:spcBef>
                </a:pPr>
                <a:r>
                  <a:rPr lang="en-US" dirty="0"/>
                  <a:t>Fig shows an example for scalar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FD5312-493B-9D1A-87B0-3F037DFCA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7" y="1237593"/>
                <a:ext cx="5706963" cy="5194738"/>
              </a:xfrm>
              <a:blipFill>
                <a:blip r:embed="rId2"/>
                <a:stretch>
                  <a:fillRect l="-2137" t="-3756" r="-30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F7307-D29E-43D9-A579-C5F6193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9181A3-CD29-D1F8-783D-83BC09BB72BD}"/>
              </a:ext>
            </a:extLst>
          </p:cNvPr>
          <p:cNvSpPr/>
          <p:nvPr/>
        </p:nvSpPr>
        <p:spPr>
          <a:xfrm>
            <a:off x="6329700" y="1691614"/>
            <a:ext cx="5624885" cy="4248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213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9945-421D-2499-B40D-5811287A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Neuron and its Activation Function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Activation function is a nonlinear monotonic function that acts like a “gate”: output is larger for larger input activation</a:t>
                </a:r>
              </a:p>
              <a:p>
                <a:pPr lvl="1"/>
                <a:r>
                  <a:rPr lang="en-US" dirty="0"/>
                  <a:t>Perceptron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step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step function, shown below)</a:t>
                </a:r>
              </a:p>
              <a:p>
                <a:pPr lvl="1"/>
                <a:r>
                  <a:rPr lang="en-US" dirty="0"/>
                  <a:t>Linear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identity function)</a:t>
                </a:r>
              </a:p>
              <a:p>
                <a:pPr lvl="1"/>
                <a:r>
                  <a:rPr lang="en-US" dirty="0"/>
                  <a:t>Logistic Regression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sigmoid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A0B99-9B66-32E1-AEFD-0466BE09B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755468" cy="5194738"/>
              </a:xfrm>
              <a:blipFill>
                <a:blip r:embed="rId2"/>
                <a:stretch>
                  <a:fillRect l="-2119" t="-2347" r="-3178" b="-199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1BDC-7253-5FD3-39C9-2942CE36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763415AE-2FFC-D1CA-9081-CCC274A2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49" y="2349066"/>
            <a:ext cx="5755468" cy="29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9719-D893-CEDA-EF7B-F613505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Binary Classification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a binary classification problem: an 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may be classified as a dog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cat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Regression: use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to map from the activation (also called the logit) to the output probability</a:t>
                </a:r>
              </a:p>
              <a:p>
                <a:r>
                  <a:rPr lang="en-US" dirty="0"/>
                  <a:t>In addition to binary classification at the output layer, sigmoid may also be used as the non-linear activation function in the hidden layers of a NN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D1122-57A3-DBD3-35E0-51468339A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6277684" cy="5194738"/>
              </a:xfrm>
              <a:blipFill>
                <a:blip r:embed="rId2"/>
                <a:stretch>
                  <a:fillRect l="-1942" t="-3756" r="-310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99D09-DCA2-C546-5B86-7D1CF5A1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AD2BAA0-7A23-1AB0-91DD-FA9834BDC4EE}"/>
              </a:ext>
            </a:extLst>
          </p:cNvPr>
          <p:cNvSpPr/>
          <p:nvPr/>
        </p:nvSpPr>
        <p:spPr>
          <a:xfrm>
            <a:off x="7126665" y="1712600"/>
            <a:ext cx="4848430" cy="3861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45BF8-46DD-1623-E793-C0AAE93DDF31}"/>
              </a:ext>
            </a:extLst>
          </p:cNvPr>
          <p:cNvSpPr txBox="1"/>
          <p:nvPr/>
        </p:nvSpPr>
        <p:spPr>
          <a:xfrm>
            <a:off x="8748074" y="557376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358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5C36-C2F0-0A2C-84EA-1EFC9318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Neural Networks and Activation Functions 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We can stack many hidden layers to form a DNN if we have enough data and computing power to train it</a:t>
                </a:r>
              </a:p>
              <a:p>
                <a:r>
                  <a:rPr lang="en-US" dirty="0"/>
                  <a:t>The high model capacity of DNN comes from non-linear activation functions in hidden layers</a:t>
                </a:r>
              </a:p>
              <a:p>
                <a:pPr lvl="1"/>
                <a:r>
                  <a:rPr lang="en-US" dirty="0"/>
                  <a:t>Without non-linear activation functions, a DNN with many layers can be collapsed into an equivalent single-layer NN</a:t>
                </a:r>
              </a:p>
              <a:p>
                <a:r>
                  <a:rPr lang="en-US" dirty="0"/>
                  <a:t>Fully-Connected NNs</a:t>
                </a:r>
              </a:p>
              <a:p>
                <a:pPr lvl="1"/>
                <a:r>
                  <a:rPr lang="en-US" dirty="0"/>
                  <a:t>Number of params at the i-</a:t>
                </a:r>
                <a:r>
                  <a:rPr lang="en-US" dirty="0" err="1"/>
                  <a:t>th</a:t>
                </a:r>
                <a:r>
                  <a:rPr lang="en-US" dirty="0"/>
                  <a:t> layer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neurons at the </a:t>
                </a:r>
                <a:r>
                  <a:rPr lang="en-US" dirty="0" err="1"/>
                  <a:t>i-th</a:t>
                </a:r>
                <a:r>
                  <a:rPr lang="en-US" dirty="0"/>
                  <a:t> layer. Can grow very large</a:t>
                </a:r>
              </a:p>
              <a:p>
                <a:pPr lvl="1"/>
                <a:r>
                  <a:rPr lang="en-US" dirty="0"/>
                  <a:t>Convolutional NNs have much fewer params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3B94D-C97B-4D34-9EB4-A663E0661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8" y="1237593"/>
                <a:ext cx="5859882" cy="5194738"/>
              </a:xfrm>
              <a:blipFill>
                <a:blip r:embed="rId2"/>
                <a:stretch>
                  <a:fillRect l="-1769" t="-3169" r="-3122" b="-14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0E0A-2B2F-7B28-C449-A866D99D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EF94B0-6B76-C7F0-A545-CCA1935D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03" y="3692571"/>
            <a:ext cx="5859881" cy="25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50A0-3C15-1787-4222-AEFBC6F4CD4C}"/>
              </a:ext>
            </a:extLst>
          </p:cNvPr>
          <p:cNvSpPr txBox="1"/>
          <p:nvPr/>
        </p:nvSpPr>
        <p:spPr>
          <a:xfrm>
            <a:off x="7286780" y="6200315"/>
            <a:ext cx="393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Common Activation Functions</a:t>
            </a:r>
            <a:endParaRPr lang="en-S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13573-F2C3-B3EB-2C38-FFB48B5E5D62}"/>
              </a:ext>
            </a:extLst>
          </p:cNvPr>
          <p:cNvSpPr txBox="1"/>
          <p:nvPr/>
        </p:nvSpPr>
        <p:spPr>
          <a:xfrm>
            <a:off x="7286780" y="6567306"/>
            <a:ext cx="42824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050" dirty="0"/>
              <a:t>https://laptrinhx.com/complete-guide-of-activation-functions-574622854/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9065083-1C95-F4CB-55F5-2A8585FD3060}"/>
              </a:ext>
            </a:extLst>
          </p:cNvPr>
          <p:cNvSpPr/>
          <p:nvPr/>
        </p:nvSpPr>
        <p:spPr>
          <a:xfrm>
            <a:off x="7968355" y="1200624"/>
            <a:ext cx="2429410" cy="2448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232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A6275032-8006-8060-DA80-9DD2AF0BB579}"/>
              </a:ext>
            </a:extLst>
          </p:cNvPr>
          <p:cNvSpPr/>
          <p:nvPr/>
        </p:nvSpPr>
        <p:spPr>
          <a:xfrm>
            <a:off x="4355181" y="1237593"/>
            <a:ext cx="3782802" cy="3067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23A4C-54C2-1C67-80A2-BE830172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Two-Layer Fully-Connected NN for Solving XOR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2E33-A006-505A-A479-F6AE52B6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387528" cy="5194738"/>
          </a:xfrm>
        </p:spPr>
        <p:txBody>
          <a:bodyPr>
            <a:normAutofit/>
          </a:bodyPr>
          <a:lstStyle/>
          <a:p>
            <a:r>
              <a:rPr lang="en-US" dirty="0"/>
              <a:t>Consists of one input, one hidden, and one output layer, with sigmoid activations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0D9D2-11C9-6C3C-DD0E-B7A78CF4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091E15F-51D3-3FCA-19EB-892CC50FA1D2}"/>
              </a:ext>
            </a:extLst>
          </p:cNvPr>
          <p:cNvSpPr/>
          <p:nvPr/>
        </p:nvSpPr>
        <p:spPr>
          <a:xfrm>
            <a:off x="7918596" y="2252969"/>
            <a:ext cx="4037642" cy="3259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SE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2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SE" sz="1900" dirty="0"/>
                        </a:p>
                      </a:txBody>
                      <a:tcPr marL="94368" marR="94368" marT="47184" marB="47184"/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F5A883-98EA-45A1-D05D-775E368B9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104554"/>
                  </p:ext>
                </p:extLst>
              </p:nvPr>
            </p:nvGraphicFramePr>
            <p:xfrm>
              <a:off x="5632657" y="4304669"/>
              <a:ext cx="1506324" cy="1919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08">
                      <a:extLst>
                        <a:ext uri="{9D8B030D-6E8A-4147-A177-3AD203B41FA5}">
                          <a16:colId xmlns:a16="http://schemas.microsoft.com/office/drawing/2014/main" val="842844758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593196401"/>
                        </a:ext>
                      </a:extLst>
                    </a:gridCol>
                    <a:gridCol w="502108">
                      <a:extLst>
                        <a:ext uri="{9D8B030D-6E8A-4147-A177-3AD203B41FA5}">
                          <a16:colId xmlns:a16="http://schemas.microsoft.com/office/drawing/2014/main" val="3650633046"/>
                        </a:ext>
                      </a:extLst>
                    </a:gridCol>
                  </a:tblGrid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587" r="-2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587" r="-104819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587" r="-4819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05847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01587" r="-2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01587" r="-10481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01587" r="-4819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797730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198438" r="-2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198438" r="-10481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198438" r="-481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42869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303175" r="-2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303175" r="-104819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303175" r="-4819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218637"/>
                      </a:ext>
                    </a:extLst>
                  </a:tr>
                  <a:tr h="383928"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205" t="-403175" r="-2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101205" t="-403175" r="-104819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E"/>
                        </a:p>
                      </a:txBody>
                      <a:tcPr marL="94368" marR="94368" marT="47184" marB="47184">
                        <a:blipFill>
                          <a:blip r:embed="rId4"/>
                          <a:stretch>
                            <a:fillRect l="-201205" t="-403175" r="-4819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3243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949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9100</TotalTime>
  <Words>2551</Words>
  <Application>Microsoft Office PowerPoint</Application>
  <PresentationFormat>Widescreen</PresentationFormat>
  <Paragraphs>304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Custom Design</vt:lpstr>
      <vt:lpstr>L2 Introduction to Machine Learning</vt:lpstr>
      <vt:lpstr>ML Taxonomy</vt:lpstr>
      <vt:lpstr>Training vs. Inference</vt:lpstr>
      <vt:lpstr>Supervised Learning: Classification and Regression </vt:lpstr>
      <vt:lpstr>Linear Regression</vt:lpstr>
      <vt:lpstr>A Neuron and its Activation Function</vt:lpstr>
      <vt:lpstr>Logistic Regression for Binary Classification</vt:lpstr>
      <vt:lpstr>Deep Neural Networks and Activation Functions </vt:lpstr>
      <vt:lpstr>Example: Two-Layer Fully-Connected NN for Solving XOR</vt:lpstr>
      <vt:lpstr>Setting # Layers and Their Sizes</vt:lpstr>
      <vt:lpstr>Loss Functions</vt:lpstr>
      <vt:lpstr>NN for Multi-Class Classification</vt:lpstr>
      <vt:lpstr>Cross-Entropy Loss for Multi-Class Classification</vt:lpstr>
      <vt:lpstr>CE Loss Example</vt:lpstr>
      <vt:lpstr>Multi-Class Image Classification</vt:lpstr>
      <vt:lpstr>Binary Classification Metrics</vt:lpstr>
      <vt:lpstr>Example Confusion Matrix 1</vt:lpstr>
      <vt:lpstr>Example Confusion Matrix 2</vt:lpstr>
      <vt:lpstr>ROC and AUC</vt:lpstr>
      <vt:lpstr>Confusion Matrix</vt:lpstr>
      <vt:lpstr>Training Neural Networks</vt:lpstr>
      <vt:lpstr>Local Gradient at One Neuron</vt:lpstr>
      <vt:lpstr>Gradient Descent</vt:lpstr>
      <vt:lpstr>Gradient Descent Algorithms</vt:lpstr>
      <vt:lpstr>Batch Normalization</vt:lpstr>
      <vt:lpstr>Learning Rate Schedule during Training</vt:lpstr>
      <vt:lpstr>Hyperparameter Optimization</vt:lpstr>
      <vt:lpstr>Classification Accuracy</vt:lpstr>
      <vt:lpstr>K-Fold Cross-Validation</vt:lpstr>
      <vt:lpstr>Data Augmentation for Enlarging Training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Zonghua Gu</cp:lastModifiedBy>
  <cp:revision>922</cp:revision>
  <dcterms:created xsi:type="dcterms:W3CDTF">2020-05-28T21:34:29Z</dcterms:created>
  <dcterms:modified xsi:type="dcterms:W3CDTF">2023-11-13T14:18:05Z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